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sldIdLst>
    <p:sldId id="256" r:id="rId2"/>
    <p:sldId id="260" r:id="rId3"/>
    <p:sldId id="259" r:id="rId4"/>
    <p:sldId id="272" r:id="rId5"/>
    <p:sldId id="271" r:id="rId6"/>
    <p:sldId id="273" r:id="rId7"/>
    <p:sldId id="274" r:id="rId8"/>
    <p:sldId id="275" r:id="rId9"/>
    <p:sldId id="258" r:id="rId10"/>
    <p:sldId id="267" r:id="rId11"/>
    <p:sldId id="257" r:id="rId12"/>
    <p:sldId id="268" r:id="rId13"/>
    <p:sldId id="276" r:id="rId14"/>
    <p:sldId id="270" r:id="rId15"/>
    <p:sldId id="261" r:id="rId16"/>
    <p:sldId id="269" r:id="rId17"/>
    <p:sldId id="277" r:id="rId18"/>
    <p:sldId id="278" r:id="rId19"/>
    <p:sldId id="279"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92"/>
    <p:restoredTop sz="94707"/>
  </p:normalViewPr>
  <p:slideViewPr>
    <p:cSldViewPr snapToGrid="0" snapToObjects="1">
      <p:cViewPr varScale="1">
        <p:scale>
          <a:sx n="148" d="100"/>
          <a:sy n="148" d="100"/>
        </p:scale>
        <p:origin x="6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E4DAFB18-0125-AE4E-99F3-836FEBBE7ACA}" type="datetimeFigureOut">
              <a:rPr lang="en-US" smtClean="0"/>
              <a:t>10/11/18</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C922CD54-EB22-1748-8670-C790B814760E}" type="slidenum">
              <a:rPr lang="en-US" smtClean="0"/>
              <a:t>‹#›</a:t>
            </a:fld>
            <a:endParaRPr lang="en-US"/>
          </a:p>
        </p:txBody>
      </p:sp>
    </p:spTree>
    <p:extLst>
      <p:ext uri="{BB962C8B-B14F-4D97-AF65-F5344CB8AC3E}">
        <p14:creationId xmlns:p14="http://schemas.microsoft.com/office/powerpoint/2010/main" val="2220691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DAFB18-0125-AE4E-99F3-836FEBBE7ACA}"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22CD54-EB22-1748-8670-C790B814760E}" type="slidenum">
              <a:rPr lang="en-US" smtClean="0"/>
              <a:t>‹#›</a:t>
            </a:fld>
            <a:endParaRPr lang="en-US"/>
          </a:p>
        </p:txBody>
      </p:sp>
    </p:spTree>
    <p:extLst>
      <p:ext uri="{BB962C8B-B14F-4D97-AF65-F5344CB8AC3E}">
        <p14:creationId xmlns:p14="http://schemas.microsoft.com/office/powerpoint/2010/main" val="2677572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E4DAFB18-0125-AE4E-99F3-836FEBBE7ACA}" type="datetimeFigureOut">
              <a:rPr lang="en-US" smtClean="0"/>
              <a:t>10/11/18</a:t>
            </a:fld>
            <a:endParaRPr lang="en-US"/>
          </a:p>
        </p:txBody>
      </p:sp>
      <p:sp>
        <p:nvSpPr>
          <p:cNvPr id="5" name="Footer Placeholder 4"/>
          <p:cNvSpPr>
            <a:spLocks noGrp="1"/>
          </p:cNvSpPr>
          <p:nvPr>
            <p:ph type="ftr" sz="quarter" idx="11"/>
          </p:nvPr>
        </p:nvSpPr>
        <p:spPr>
          <a:xfrm>
            <a:off x="581192" y="5951810"/>
            <a:ext cx="5922209" cy="365125"/>
          </a:xfrm>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C922CD54-EB22-1748-8670-C790B814760E}" type="slidenum">
              <a:rPr lang="en-US" smtClean="0"/>
              <a:t>‹#›</a:t>
            </a:fld>
            <a:endParaRPr lang="en-US"/>
          </a:p>
        </p:txBody>
      </p:sp>
    </p:spTree>
    <p:extLst>
      <p:ext uri="{BB962C8B-B14F-4D97-AF65-F5344CB8AC3E}">
        <p14:creationId xmlns:p14="http://schemas.microsoft.com/office/powerpoint/2010/main" val="743771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DAFB18-0125-AE4E-99F3-836FEBBE7ACA}"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22CD54-EB22-1748-8670-C790B814760E}" type="slidenum">
              <a:rPr lang="en-US" smtClean="0"/>
              <a:t>‹#›</a:t>
            </a:fld>
            <a:endParaRPr lang="en-US"/>
          </a:p>
        </p:txBody>
      </p:sp>
    </p:spTree>
    <p:extLst>
      <p:ext uri="{BB962C8B-B14F-4D97-AF65-F5344CB8AC3E}">
        <p14:creationId xmlns:p14="http://schemas.microsoft.com/office/powerpoint/2010/main" val="493829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E4DAFB18-0125-AE4E-99F3-836FEBBE7ACA}" type="datetimeFigureOut">
              <a:rPr lang="en-US" smtClean="0"/>
              <a:t>10/11/18</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C922CD54-EB22-1748-8670-C790B814760E}" type="slidenum">
              <a:rPr lang="en-US" smtClean="0"/>
              <a:t>‹#›</a:t>
            </a:fld>
            <a:endParaRPr lang="en-US"/>
          </a:p>
        </p:txBody>
      </p:sp>
    </p:spTree>
    <p:extLst>
      <p:ext uri="{BB962C8B-B14F-4D97-AF65-F5344CB8AC3E}">
        <p14:creationId xmlns:p14="http://schemas.microsoft.com/office/powerpoint/2010/main" val="3141204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DAFB18-0125-AE4E-99F3-836FEBBE7ACA}" type="datetimeFigureOut">
              <a:rPr lang="en-US" smtClean="0"/>
              <a:t>10/11/18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22CD54-EB22-1748-8670-C790B814760E}" type="slidenum">
              <a:rPr lang="en-US" smtClean="0"/>
              <a:t>‹#›</a:t>
            </a:fld>
            <a:endParaRPr lang="en-US"/>
          </a:p>
        </p:txBody>
      </p:sp>
    </p:spTree>
    <p:extLst>
      <p:ext uri="{BB962C8B-B14F-4D97-AF65-F5344CB8AC3E}">
        <p14:creationId xmlns:p14="http://schemas.microsoft.com/office/powerpoint/2010/main" val="299151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DAFB18-0125-AE4E-99F3-836FEBBE7ACA}" type="datetimeFigureOut">
              <a:rPr lang="en-US" smtClean="0"/>
              <a:t>10/11/18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22CD54-EB22-1748-8670-C790B814760E}" type="slidenum">
              <a:rPr lang="en-US" smtClean="0"/>
              <a:t>‹#›</a:t>
            </a:fld>
            <a:endParaRPr lang="en-US"/>
          </a:p>
        </p:txBody>
      </p:sp>
    </p:spTree>
    <p:extLst>
      <p:ext uri="{BB962C8B-B14F-4D97-AF65-F5344CB8AC3E}">
        <p14:creationId xmlns:p14="http://schemas.microsoft.com/office/powerpoint/2010/main" val="3473040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DAFB18-0125-AE4E-99F3-836FEBBE7ACA}" type="datetimeFigureOut">
              <a:rPr lang="en-US" smtClean="0"/>
              <a:t>10/11/18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22CD54-EB22-1748-8670-C790B814760E}" type="slidenum">
              <a:rPr lang="en-US" smtClean="0"/>
              <a:t>‹#›</a:t>
            </a:fld>
            <a:endParaRPr lang="en-US"/>
          </a:p>
        </p:txBody>
      </p:sp>
    </p:spTree>
    <p:extLst>
      <p:ext uri="{BB962C8B-B14F-4D97-AF65-F5344CB8AC3E}">
        <p14:creationId xmlns:p14="http://schemas.microsoft.com/office/powerpoint/2010/main" val="1959522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DAFB18-0125-AE4E-99F3-836FEBBE7ACA}" type="datetimeFigureOut">
              <a:rPr lang="en-US" smtClean="0"/>
              <a:t>10/11/18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22CD54-EB22-1748-8670-C790B814760E}" type="slidenum">
              <a:rPr lang="en-US" smtClean="0"/>
              <a:t>‹#›</a:t>
            </a:fld>
            <a:endParaRPr lang="en-US"/>
          </a:p>
        </p:txBody>
      </p:sp>
    </p:spTree>
    <p:extLst>
      <p:ext uri="{BB962C8B-B14F-4D97-AF65-F5344CB8AC3E}">
        <p14:creationId xmlns:p14="http://schemas.microsoft.com/office/powerpoint/2010/main" val="3735018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E4DAFB18-0125-AE4E-99F3-836FEBBE7ACA}" type="datetimeFigureOut">
              <a:rPr lang="en-US" smtClean="0"/>
              <a:t>10/11/18</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C922CD54-EB22-1748-8670-C790B814760E}" type="slidenum">
              <a:rPr lang="en-US" smtClean="0"/>
              <a:t>‹#›</a:t>
            </a:fld>
            <a:endParaRPr lang="en-US"/>
          </a:p>
        </p:txBody>
      </p:sp>
    </p:spTree>
    <p:extLst>
      <p:ext uri="{BB962C8B-B14F-4D97-AF65-F5344CB8AC3E}">
        <p14:creationId xmlns:p14="http://schemas.microsoft.com/office/powerpoint/2010/main" val="3315201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4DAFB18-0125-AE4E-99F3-836FEBBE7ACA}" type="datetimeFigureOut">
              <a:rPr lang="en-US" smtClean="0"/>
              <a:t>10/11/18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22CD54-EB22-1748-8670-C790B814760E}" type="slidenum">
              <a:rPr lang="en-US" smtClean="0"/>
              <a:t>‹#›</a:t>
            </a:fld>
            <a:endParaRPr lang="en-US"/>
          </a:p>
        </p:txBody>
      </p:sp>
    </p:spTree>
    <p:extLst>
      <p:ext uri="{BB962C8B-B14F-4D97-AF65-F5344CB8AC3E}">
        <p14:creationId xmlns:p14="http://schemas.microsoft.com/office/powerpoint/2010/main" val="799690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E4DAFB18-0125-AE4E-99F3-836FEBBE7ACA}" type="datetimeFigureOut">
              <a:rPr lang="en-US" smtClean="0"/>
              <a:t>10/11/18</a:t>
            </a:fld>
            <a:endParaRPr lang="en-US"/>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C922CD54-EB22-1748-8670-C790B814760E}" type="slidenum">
              <a:rPr lang="en-US" smtClean="0"/>
              <a:t>‹#›</a:t>
            </a:fld>
            <a:endParaRPr lang="en-US"/>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8869672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DD9BC-6B58-124B-9813-FA7FA293B665}"/>
              </a:ext>
            </a:extLst>
          </p:cNvPr>
          <p:cNvSpPr>
            <a:spLocks noGrp="1"/>
          </p:cNvSpPr>
          <p:nvPr>
            <p:ph type="ctrTitle"/>
          </p:nvPr>
        </p:nvSpPr>
        <p:spPr/>
        <p:txBody>
          <a:bodyPr/>
          <a:lstStyle/>
          <a:p>
            <a:r>
              <a:rPr lang="en-US" dirty="0"/>
              <a:t>Global Female literacy rate and developmental outcomes</a:t>
            </a:r>
          </a:p>
        </p:txBody>
      </p:sp>
      <p:sp>
        <p:nvSpPr>
          <p:cNvPr id="3" name="Subtitle 2">
            <a:extLst>
              <a:ext uri="{FF2B5EF4-FFF2-40B4-BE49-F238E27FC236}">
                <a16:creationId xmlns:a16="http://schemas.microsoft.com/office/drawing/2014/main" id="{E1A415A8-7257-344F-A58D-AFF5E53A0E8F}"/>
              </a:ext>
            </a:extLst>
          </p:cNvPr>
          <p:cNvSpPr>
            <a:spLocks noGrp="1"/>
          </p:cNvSpPr>
          <p:nvPr>
            <p:ph type="subTitle" idx="1"/>
          </p:nvPr>
        </p:nvSpPr>
        <p:spPr/>
        <p:txBody>
          <a:bodyPr/>
          <a:lstStyle/>
          <a:p>
            <a:r>
              <a:rPr lang="en-US" dirty="0"/>
              <a:t>Patricia </a:t>
            </a:r>
            <a:r>
              <a:rPr lang="en-US" dirty="0" err="1"/>
              <a:t>escalante</a:t>
            </a:r>
            <a:r>
              <a:rPr lang="en-US" dirty="0"/>
              <a:t>, David levy, Andrew park, </a:t>
            </a:r>
            <a:r>
              <a:rPr lang="en-US" dirty="0" err="1"/>
              <a:t>eyob</a:t>
            </a:r>
            <a:r>
              <a:rPr lang="en-US" dirty="0"/>
              <a:t> </a:t>
            </a:r>
            <a:r>
              <a:rPr lang="en-US" dirty="0" err="1"/>
              <a:t>Gebrerufael</a:t>
            </a:r>
            <a:endParaRPr lang="en-US" dirty="0"/>
          </a:p>
        </p:txBody>
      </p:sp>
    </p:spTree>
    <p:extLst>
      <p:ext uri="{BB962C8B-B14F-4D97-AF65-F5344CB8AC3E}">
        <p14:creationId xmlns:p14="http://schemas.microsoft.com/office/powerpoint/2010/main" val="309888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0EB5E-B9B4-BA46-B9D7-BBD4B2FEB687}"/>
              </a:ext>
            </a:extLst>
          </p:cNvPr>
          <p:cNvSpPr>
            <a:spLocks noGrp="1"/>
          </p:cNvSpPr>
          <p:nvPr>
            <p:ph type="title"/>
          </p:nvPr>
        </p:nvSpPr>
        <p:spPr/>
        <p:txBody>
          <a:bodyPr/>
          <a:lstStyle/>
          <a:p>
            <a:r>
              <a:rPr lang="en-US" dirty="0"/>
              <a:t>Literacy data: Ratio of Female to Male Literacy from 1990 to 2017</a:t>
            </a:r>
          </a:p>
        </p:txBody>
      </p:sp>
      <p:pic>
        <p:nvPicPr>
          <p:cNvPr id="6" name="Content Placeholder 5">
            <a:extLst>
              <a:ext uri="{FF2B5EF4-FFF2-40B4-BE49-F238E27FC236}">
                <a16:creationId xmlns:a16="http://schemas.microsoft.com/office/drawing/2014/main" id="{FB3A3A40-5E42-7348-B94F-6DD72A2D535C}"/>
              </a:ext>
            </a:extLst>
          </p:cNvPr>
          <p:cNvPicPr>
            <a:picLocks noGrp="1" noChangeAspect="1"/>
          </p:cNvPicPr>
          <p:nvPr>
            <p:ph idx="1"/>
          </p:nvPr>
        </p:nvPicPr>
        <p:blipFill>
          <a:blip r:embed="rId2"/>
          <a:stretch>
            <a:fillRect/>
          </a:stretch>
        </p:blipFill>
        <p:spPr>
          <a:xfrm>
            <a:off x="581192" y="1882245"/>
            <a:ext cx="7961208" cy="4975755"/>
          </a:xfrm>
        </p:spPr>
      </p:pic>
    </p:spTree>
    <p:extLst>
      <p:ext uri="{BB962C8B-B14F-4D97-AF65-F5344CB8AC3E}">
        <p14:creationId xmlns:p14="http://schemas.microsoft.com/office/powerpoint/2010/main" val="307726875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5A116-0527-F64A-B453-1C0FCC05FCEB}"/>
              </a:ext>
            </a:extLst>
          </p:cNvPr>
          <p:cNvSpPr>
            <a:spLocks noGrp="1"/>
          </p:cNvSpPr>
          <p:nvPr>
            <p:ph type="title"/>
          </p:nvPr>
        </p:nvSpPr>
        <p:spPr/>
        <p:txBody>
          <a:bodyPr>
            <a:normAutofit fontScale="90000"/>
          </a:bodyPr>
          <a:lstStyle/>
          <a:p>
            <a:r>
              <a:rPr lang="en-US" dirty="0"/>
              <a:t>Labor: Ratio of female to male participation in the labor market in 5-year increments</a:t>
            </a:r>
          </a:p>
        </p:txBody>
      </p:sp>
      <p:pic>
        <p:nvPicPr>
          <p:cNvPr id="17" name="Content Placeholder 16">
            <a:extLst>
              <a:ext uri="{FF2B5EF4-FFF2-40B4-BE49-F238E27FC236}">
                <a16:creationId xmlns:a16="http://schemas.microsoft.com/office/drawing/2014/main" id="{16443AC4-ACB7-9446-81F3-149CF2E0EC0F}"/>
              </a:ext>
            </a:extLst>
          </p:cNvPr>
          <p:cNvPicPr>
            <a:picLocks noGrp="1" noChangeAspect="1"/>
          </p:cNvPicPr>
          <p:nvPr>
            <p:ph idx="1"/>
          </p:nvPr>
        </p:nvPicPr>
        <p:blipFill>
          <a:blip r:embed="rId2"/>
          <a:stretch>
            <a:fillRect/>
          </a:stretch>
        </p:blipFill>
        <p:spPr>
          <a:xfrm>
            <a:off x="581192" y="1845129"/>
            <a:ext cx="8020595" cy="5012871"/>
          </a:xfrm>
        </p:spPr>
      </p:pic>
    </p:spTree>
    <p:extLst>
      <p:ext uri="{BB962C8B-B14F-4D97-AF65-F5344CB8AC3E}">
        <p14:creationId xmlns:p14="http://schemas.microsoft.com/office/powerpoint/2010/main" val="417092533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E0C2-35D2-B641-B5B0-96AAF989A18F}"/>
              </a:ext>
            </a:extLst>
          </p:cNvPr>
          <p:cNvSpPr>
            <a:spLocks noGrp="1"/>
          </p:cNvSpPr>
          <p:nvPr>
            <p:ph type="title"/>
          </p:nvPr>
        </p:nvSpPr>
        <p:spPr/>
        <p:txBody>
          <a:bodyPr>
            <a:normAutofit/>
          </a:bodyPr>
          <a:lstStyle/>
          <a:p>
            <a:r>
              <a:rPr lang="en-US" dirty="0"/>
              <a:t>Labor: Ratio of female to male participation in the labor market in 2017</a:t>
            </a:r>
          </a:p>
        </p:txBody>
      </p:sp>
      <p:pic>
        <p:nvPicPr>
          <p:cNvPr id="5" name="Content Placeholder 4">
            <a:extLst>
              <a:ext uri="{FF2B5EF4-FFF2-40B4-BE49-F238E27FC236}">
                <a16:creationId xmlns:a16="http://schemas.microsoft.com/office/drawing/2014/main" id="{C6ACCFFC-12AF-EC49-BE78-CA70BF5B7660}"/>
              </a:ext>
            </a:extLst>
          </p:cNvPr>
          <p:cNvPicPr>
            <a:picLocks noGrp="1" noChangeAspect="1"/>
          </p:cNvPicPr>
          <p:nvPr>
            <p:ph idx="1"/>
          </p:nvPr>
        </p:nvPicPr>
        <p:blipFill>
          <a:blip r:embed="rId2"/>
          <a:stretch>
            <a:fillRect/>
          </a:stretch>
        </p:blipFill>
        <p:spPr>
          <a:xfrm>
            <a:off x="575773" y="1861018"/>
            <a:ext cx="7995171" cy="4996982"/>
          </a:xfrm>
        </p:spPr>
      </p:pic>
    </p:spTree>
    <p:extLst>
      <p:ext uri="{BB962C8B-B14F-4D97-AF65-F5344CB8AC3E}">
        <p14:creationId xmlns:p14="http://schemas.microsoft.com/office/powerpoint/2010/main" val="263964788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60C1-BAF0-3D41-950E-09C7D3EA05D8}"/>
              </a:ext>
            </a:extLst>
          </p:cNvPr>
          <p:cNvSpPr>
            <a:spLocks noGrp="1"/>
          </p:cNvSpPr>
          <p:nvPr>
            <p:ph type="title"/>
          </p:nvPr>
        </p:nvSpPr>
        <p:spPr/>
        <p:txBody>
          <a:bodyPr/>
          <a:lstStyle/>
          <a:p>
            <a:r>
              <a:rPr lang="en-US" dirty="0"/>
              <a:t>Mapping data</a:t>
            </a:r>
          </a:p>
        </p:txBody>
      </p:sp>
      <p:pic>
        <p:nvPicPr>
          <p:cNvPr id="5" name="Content Placeholder 4">
            <a:extLst>
              <a:ext uri="{FF2B5EF4-FFF2-40B4-BE49-F238E27FC236}">
                <a16:creationId xmlns:a16="http://schemas.microsoft.com/office/drawing/2014/main" id="{7CD79F08-1295-274D-81A2-CF8B2C2BE3CD}"/>
              </a:ext>
            </a:extLst>
          </p:cNvPr>
          <p:cNvPicPr>
            <a:picLocks noGrp="1" noChangeAspect="1"/>
          </p:cNvPicPr>
          <p:nvPr>
            <p:ph idx="1"/>
          </p:nvPr>
        </p:nvPicPr>
        <p:blipFill>
          <a:blip r:embed="rId2"/>
          <a:stretch>
            <a:fillRect/>
          </a:stretch>
        </p:blipFill>
        <p:spPr>
          <a:xfrm>
            <a:off x="444739" y="1885715"/>
            <a:ext cx="8262658" cy="4586223"/>
          </a:xfrm>
        </p:spPr>
      </p:pic>
    </p:spTree>
    <p:extLst>
      <p:ext uri="{BB962C8B-B14F-4D97-AF65-F5344CB8AC3E}">
        <p14:creationId xmlns:p14="http://schemas.microsoft.com/office/powerpoint/2010/main" val="90186070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E1ED4-40FD-184C-A17F-8B587C2E93B8}"/>
              </a:ext>
            </a:extLst>
          </p:cNvPr>
          <p:cNvSpPr>
            <a:spLocks noGrp="1"/>
          </p:cNvSpPr>
          <p:nvPr>
            <p:ph type="title"/>
          </p:nvPr>
        </p:nvSpPr>
        <p:spPr/>
        <p:txBody>
          <a:bodyPr/>
          <a:lstStyle/>
          <a:p>
            <a:pPr algn="ctr"/>
            <a:r>
              <a:rPr lang="en-US" dirty="0"/>
              <a:t>Literacy Ratio and mortality rate </a:t>
            </a:r>
            <a:br>
              <a:rPr lang="en-US" dirty="0"/>
            </a:br>
            <a:r>
              <a:rPr lang="en-US" dirty="0"/>
              <a:t>By region</a:t>
            </a:r>
          </a:p>
        </p:txBody>
      </p:sp>
      <p:sp>
        <p:nvSpPr>
          <p:cNvPr id="16" name="Text Placeholder 15">
            <a:extLst>
              <a:ext uri="{FF2B5EF4-FFF2-40B4-BE49-F238E27FC236}">
                <a16:creationId xmlns:a16="http://schemas.microsoft.com/office/drawing/2014/main" id="{5EA4B3F2-7521-CA40-B173-0B7DDFBECBFA}"/>
              </a:ext>
            </a:extLst>
          </p:cNvPr>
          <p:cNvSpPr>
            <a:spLocks noGrp="1"/>
          </p:cNvSpPr>
          <p:nvPr>
            <p:ph type="body" idx="1"/>
          </p:nvPr>
        </p:nvSpPr>
        <p:spPr/>
        <p:txBody>
          <a:bodyPr/>
          <a:lstStyle/>
          <a:p>
            <a:r>
              <a:rPr lang="en-US" dirty="0"/>
              <a:t>Literacy Ratio</a:t>
            </a:r>
          </a:p>
        </p:txBody>
      </p:sp>
      <p:sp>
        <p:nvSpPr>
          <p:cNvPr id="17" name="Text Placeholder 16">
            <a:extLst>
              <a:ext uri="{FF2B5EF4-FFF2-40B4-BE49-F238E27FC236}">
                <a16:creationId xmlns:a16="http://schemas.microsoft.com/office/drawing/2014/main" id="{827AB937-ADF5-C74E-8025-9AF3E56ED0D3}"/>
              </a:ext>
            </a:extLst>
          </p:cNvPr>
          <p:cNvSpPr>
            <a:spLocks noGrp="1"/>
          </p:cNvSpPr>
          <p:nvPr>
            <p:ph type="body" sz="quarter" idx="3"/>
          </p:nvPr>
        </p:nvSpPr>
        <p:spPr/>
        <p:txBody>
          <a:bodyPr/>
          <a:lstStyle/>
          <a:p>
            <a:r>
              <a:rPr lang="en-US" dirty="0"/>
              <a:t>Mortality Rate</a:t>
            </a:r>
          </a:p>
        </p:txBody>
      </p:sp>
      <p:pic>
        <p:nvPicPr>
          <p:cNvPr id="9" name="Content Placeholder 8">
            <a:extLst>
              <a:ext uri="{FF2B5EF4-FFF2-40B4-BE49-F238E27FC236}">
                <a16:creationId xmlns:a16="http://schemas.microsoft.com/office/drawing/2014/main" id="{7420EB74-5D7A-5D4D-9CC2-0E8F496ADE61}"/>
              </a:ext>
            </a:extLst>
          </p:cNvPr>
          <p:cNvPicPr>
            <a:picLocks noGrp="1" noChangeAspect="1"/>
          </p:cNvPicPr>
          <p:nvPr>
            <p:ph sz="half" idx="2"/>
          </p:nvPr>
        </p:nvPicPr>
        <p:blipFill>
          <a:blip r:embed="rId2"/>
          <a:stretch>
            <a:fillRect/>
          </a:stretch>
        </p:blipFill>
        <p:spPr>
          <a:xfrm>
            <a:off x="581025" y="3174504"/>
            <a:ext cx="3900488" cy="2437805"/>
          </a:xfrm>
        </p:spPr>
      </p:pic>
      <p:pic>
        <p:nvPicPr>
          <p:cNvPr id="12" name="Content Placeholder 11">
            <a:extLst>
              <a:ext uri="{FF2B5EF4-FFF2-40B4-BE49-F238E27FC236}">
                <a16:creationId xmlns:a16="http://schemas.microsoft.com/office/drawing/2014/main" id="{135E0461-B2FF-6246-BD37-713726DDE9ED}"/>
              </a:ext>
            </a:extLst>
          </p:cNvPr>
          <p:cNvPicPr>
            <a:picLocks noGrp="1" noChangeAspect="1"/>
          </p:cNvPicPr>
          <p:nvPr>
            <p:ph sz="quarter" idx="4"/>
          </p:nvPr>
        </p:nvPicPr>
        <p:blipFill>
          <a:blip r:embed="rId3"/>
          <a:stretch>
            <a:fillRect/>
          </a:stretch>
        </p:blipFill>
        <p:spPr>
          <a:xfrm>
            <a:off x="4664075" y="3172520"/>
            <a:ext cx="3906838" cy="2441773"/>
          </a:xfrm>
        </p:spPr>
      </p:pic>
    </p:spTree>
    <p:extLst>
      <p:ext uri="{BB962C8B-B14F-4D97-AF65-F5344CB8AC3E}">
        <p14:creationId xmlns:p14="http://schemas.microsoft.com/office/powerpoint/2010/main" val="171475859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E1ED4-40FD-184C-A17F-8B587C2E93B8}"/>
              </a:ext>
            </a:extLst>
          </p:cNvPr>
          <p:cNvSpPr>
            <a:spLocks noGrp="1"/>
          </p:cNvSpPr>
          <p:nvPr>
            <p:ph type="title"/>
          </p:nvPr>
        </p:nvSpPr>
        <p:spPr/>
        <p:txBody>
          <a:bodyPr/>
          <a:lstStyle/>
          <a:p>
            <a:pPr algn="ctr"/>
            <a:r>
              <a:rPr lang="en-US" dirty="0"/>
              <a:t>Literacy Ratio and mortality rate </a:t>
            </a:r>
            <a:br>
              <a:rPr lang="en-US" dirty="0"/>
            </a:br>
            <a:r>
              <a:rPr lang="en-US" dirty="0"/>
              <a:t>by Country Income Group</a:t>
            </a:r>
          </a:p>
        </p:txBody>
      </p:sp>
      <p:sp>
        <p:nvSpPr>
          <p:cNvPr id="16" name="Text Placeholder 15">
            <a:extLst>
              <a:ext uri="{FF2B5EF4-FFF2-40B4-BE49-F238E27FC236}">
                <a16:creationId xmlns:a16="http://schemas.microsoft.com/office/drawing/2014/main" id="{5EA4B3F2-7521-CA40-B173-0B7DDFBECBFA}"/>
              </a:ext>
            </a:extLst>
          </p:cNvPr>
          <p:cNvSpPr>
            <a:spLocks noGrp="1"/>
          </p:cNvSpPr>
          <p:nvPr>
            <p:ph type="body" idx="1"/>
          </p:nvPr>
        </p:nvSpPr>
        <p:spPr/>
        <p:txBody>
          <a:bodyPr/>
          <a:lstStyle/>
          <a:p>
            <a:r>
              <a:rPr lang="en-US" dirty="0"/>
              <a:t>Literacy Ratio</a:t>
            </a:r>
          </a:p>
        </p:txBody>
      </p:sp>
      <p:pic>
        <p:nvPicPr>
          <p:cNvPr id="13" name="Content Placeholder 12">
            <a:extLst>
              <a:ext uri="{FF2B5EF4-FFF2-40B4-BE49-F238E27FC236}">
                <a16:creationId xmlns:a16="http://schemas.microsoft.com/office/drawing/2014/main" id="{25873717-7EA8-CD4E-8EC1-A24CB832F1B6}"/>
              </a:ext>
            </a:extLst>
          </p:cNvPr>
          <p:cNvPicPr>
            <a:picLocks noGrp="1" noChangeAspect="1"/>
          </p:cNvPicPr>
          <p:nvPr>
            <p:ph sz="half" idx="2"/>
          </p:nvPr>
        </p:nvPicPr>
        <p:blipFill>
          <a:blip r:embed="rId2"/>
          <a:stretch>
            <a:fillRect/>
          </a:stretch>
        </p:blipFill>
        <p:spPr>
          <a:xfrm>
            <a:off x="581025" y="3174504"/>
            <a:ext cx="3900488" cy="2437805"/>
          </a:xfrm>
        </p:spPr>
      </p:pic>
      <p:sp>
        <p:nvSpPr>
          <p:cNvPr id="17" name="Text Placeholder 16">
            <a:extLst>
              <a:ext uri="{FF2B5EF4-FFF2-40B4-BE49-F238E27FC236}">
                <a16:creationId xmlns:a16="http://schemas.microsoft.com/office/drawing/2014/main" id="{827AB937-ADF5-C74E-8025-9AF3E56ED0D3}"/>
              </a:ext>
            </a:extLst>
          </p:cNvPr>
          <p:cNvSpPr>
            <a:spLocks noGrp="1"/>
          </p:cNvSpPr>
          <p:nvPr>
            <p:ph type="body" sz="quarter" idx="3"/>
          </p:nvPr>
        </p:nvSpPr>
        <p:spPr/>
        <p:txBody>
          <a:bodyPr/>
          <a:lstStyle/>
          <a:p>
            <a:r>
              <a:rPr lang="en-US" dirty="0"/>
              <a:t>Mortality Rate</a:t>
            </a:r>
          </a:p>
        </p:txBody>
      </p:sp>
      <p:pic>
        <p:nvPicPr>
          <p:cNvPr id="15" name="Content Placeholder 14">
            <a:extLst>
              <a:ext uri="{FF2B5EF4-FFF2-40B4-BE49-F238E27FC236}">
                <a16:creationId xmlns:a16="http://schemas.microsoft.com/office/drawing/2014/main" id="{A8B6632B-4512-7A42-BFFE-3BA600E52C83}"/>
              </a:ext>
            </a:extLst>
          </p:cNvPr>
          <p:cNvPicPr>
            <a:picLocks noGrp="1" noChangeAspect="1"/>
          </p:cNvPicPr>
          <p:nvPr>
            <p:ph sz="quarter" idx="4"/>
          </p:nvPr>
        </p:nvPicPr>
        <p:blipFill>
          <a:blip r:embed="rId3"/>
          <a:stretch>
            <a:fillRect/>
          </a:stretch>
        </p:blipFill>
        <p:spPr>
          <a:xfrm>
            <a:off x="4664075" y="3172520"/>
            <a:ext cx="3906838" cy="2441773"/>
          </a:xfrm>
        </p:spPr>
      </p:pic>
    </p:spTree>
    <p:extLst>
      <p:ext uri="{BB962C8B-B14F-4D97-AF65-F5344CB8AC3E}">
        <p14:creationId xmlns:p14="http://schemas.microsoft.com/office/powerpoint/2010/main" val="141765482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E1ED4-40FD-184C-A17F-8B587C2E93B8}"/>
              </a:ext>
            </a:extLst>
          </p:cNvPr>
          <p:cNvSpPr>
            <a:spLocks noGrp="1"/>
          </p:cNvSpPr>
          <p:nvPr>
            <p:ph type="title"/>
          </p:nvPr>
        </p:nvSpPr>
        <p:spPr/>
        <p:txBody>
          <a:bodyPr/>
          <a:lstStyle/>
          <a:p>
            <a:pPr algn="ctr"/>
            <a:r>
              <a:rPr lang="en-US" dirty="0"/>
              <a:t>Literacy Ratio and mortality rate for Heavily Indebted Poor Countries (HIPC)</a:t>
            </a:r>
          </a:p>
        </p:txBody>
      </p:sp>
      <p:sp>
        <p:nvSpPr>
          <p:cNvPr id="16" name="Text Placeholder 15">
            <a:extLst>
              <a:ext uri="{FF2B5EF4-FFF2-40B4-BE49-F238E27FC236}">
                <a16:creationId xmlns:a16="http://schemas.microsoft.com/office/drawing/2014/main" id="{5EA4B3F2-7521-CA40-B173-0B7DDFBECBFA}"/>
              </a:ext>
            </a:extLst>
          </p:cNvPr>
          <p:cNvSpPr>
            <a:spLocks noGrp="1"/>
          </p:cNvSpPr>
          <p:nvPr>
            <p:ph type="body" idx="1"/>
          </p:nvPr>
        </p:nvSpPr>
        <p:spPr/>
        <p:txBody>
          <a:bodyPr/>
          <a:lstStyle/>
          <a:p>
            <a:r>
              <a:rPr lang="en-US" dirty="0"/>
              <a:t>Literacy Ratio</a:t>
            </a:r>
          </a:p>
        </p:txBody>
      </p:sp>
      <p:sp>
        <p:nvSpPr>
          <p:cNvPr id="17" name="Text Placeholder 16">
            <a:extLst>
              <a:ext uri="{FF2B5EF4-FFF2-40B4-BE49-F238E27FC236}">
                <a16:creationId xmlns:a16="http://schemas.microsoft.com/office/drawing/2014/main" id="{827AB937-ADF5-C74E-8025-9AF3E56ED0D3}"/>
              </a:ext>
            </a:extLst>
          </p:cNvPr>
          <p:cNvSpPr>
            <a:spLocks noGrp="1"/>
          </p:cNvSpPr>
          <p:nvPr>
            <p:ph type="body" sz="quarter" idx="3"/>
          </p:nvPr>
        </p:nvSpPr>
        <p:spPr/>
        <p:txBody>
          <a:bodyPr/>
          <a:lstStyle/>
          <a:p>
            <a:r>
              <a:rPr lang="en-US" dirty="0"/>
              <a:t>Mortality Rate</a:t>
            </a:r>
          </a:p>
        </p:txBody>
      </p:sp>
      <p:pic>
        <p:nvPicPr>
          <p:cNvPr id="8" name="Content Placeholder 7">
            <a:extLst>
              <a:ext uri="{FF2B5EF4-FFF2-40B4-BE49-F238E27FC236}">
                <a16:creationId xmlns:a16="http://schemas.microsoft.com/office/drawing/2014/main" id="{1AB1B96C-700E-1943-997B-F21A4C32797E}"/>
              </a:ext>
            </a:extLst>
          </p:cNvPr>
          <p:cNvPicPr>
            <a:picLocks noGrp="1" noChangeAspect="1"/>
          </p:cNvPicPr>
          <p:nvPr>
            <p:ph sz="half" idx="2"/>
          </p:nvPr>
        </p:nvPicPr>
        <p:blipFill>
          <a:blip r:embed="rId2"/>
          <a:stretch>
            <a:fillRect/>
          </a:stretch>
        </p:blipFill>
        <p:spPr>
          <a:xfrm>
            <a:off x="581025" y="3174504"/>
            <a:ext cx="3900488" cy="2437805"/>
          </a:xfrm>
        </p:spPr>
      </p:pic>
      <p:pic>
        <p:nvPicPr>
          <p:cNvPr id="10" name="Content Placeholder 9">
            <a:extLst>
              <a:ext uri="{FF2B5EF4-FFF2-40B4-BE49-F238E27FC236}">
                <a16:creationId xmlns:a16="http://schemas.microsoft.com/office/drawing/2014/main" id="{F8A59048-55DE-3D40-9AAD-4AD8A81BF3C1}"/>
              </a:ext>
            </a:extLst>
          </p:cNvPr>
          <p:cNvPicPr>
            <a:picLocks noGrp="1" noChangeAspect="1"/>
          </p:cNvPicPr>
          <p:nvPr>
            <p:ph sz="quarter" idx="4"/>
          </p:nvPr>
        </p:nvPicPr>
        <p:blipFill>
          <a:blip r:embed="rId3"/>
          <a:stretch>
            <a:fillRect/>
          </a:stretch>
        </p:blipFill>
        <p:spPr>
          <a:xfrm>
            <a:off x="4664075" y="3172520"/>
            <a:ext cx="3906838" cy="2441773"/>
          </a:xfrm>
        </p:spPr>
      </p:pic>
    </p:spTree>
    <p:extLst>
      <p:ext uri="{BB962C8B-B14F-4D97-AF65-F5344CB8AC3E}">
        <p14:creationId xmlns:p14="http://schemas.microsoft.com/office/powerpoint/2010/main" val="180778735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B1C41B-666A-8B46-9F55-8945CEEDD066}"/>
              </a:ext>
            </a:extLst>
          </p:cNvPr>
          <p:cNvSpPr>
            <a:spLocks noGrp="1"/>
          </p:cNvSpPr>
          <p:nvPr>
            <p:ph type="title"/>
          </p:nvPr>
        </p:nvSpPr>
        <p:spPr/>
        <p:txBody>
          <a:bodyPr/>
          <a:lstStyle/>
          <a:p>
            <a:r>
              <a:rPr lang="en-US" dirty="0"/>
              <a:t>Line plots</a:t>
            </a:r>
          </a:p>
        </p:txBody>
      </p:sp>
      <p:pic>
        <p:nvPicPr>
          <p:cNvPr id="9" name="Content Placeholder 8">
            <a:extLst>
              <a:ext uri="{FF2B5EF4-FFF2-40B4-BE49-F238E27FC236}">
                <a16:creationId xmlns:a16="http://schemas.microsoft.com/office/drawing/2014/main" id="{7BE53834-C801-834B-BED6-2456655DA91A}"/>
              </a:ext>
            </a:extLst>
          </p:cNvPr>
          <p:cNvPicPr>
            <a:picLocks noGrp="1" noChangeAspect="1"/>
          </p:cNvPicPr>
          <p:nvPr>
            <p:ph idx="1"/>
          </p:nvPr>
        </p:nvPicPr>
        <p:blipFill>
          <a:blip r:embed="rId2"/>
          <a:stretch>
            <a:fillRect/>
          </a:stretch>
        </p:blipFill>
        <p:spPr>
          <a:xfrm>
            <a:off x="1308339" y="2227263"/>
            <a:ext cx="6535259" cy="3632200"/>
          </a:xfrm>
          <a:prstGeom prst="rect">
            <a:avLst/>
          </a:prstGeom>
        </p:spPr>
      </p:pic>
    </p:spTree>
    <p:extLst>
      <p:ext uri="{BB962C8B-B14F-4D97-AF65-F5344CB8AC3E}">
        <p14:creationId xmlns:p14="http://schemas.microsoft.com/office/powerpoint/2010/main" val="38360277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06358-6E91-AC4C-B907-6BA586655450}"/>
              </a:ext>
            </a:extLst>
          </p:cNvPr>
          <p:cNvSpPr>
            <a:spLocks noGrp="1"/>
          </p:cNvSpPr>
          <p:nvPr>
            <p:ph type="title"/>
          </p:nvPr>
        </p:nvSpPr>
        <p:spPr/>
        <p:txBody>
          <a:bodyPr/>
          <a:lstStyle/>
          <a:p>
            <a:r>
              <a:rPr lang="en-US" dirty="0"/>
              <a:t>Line plots</a:t>
            </a:r>
          </a:p>
        </p:txBody>
      </p:sp>
      <p:pic>
        <p:nvPicPr>
          <p:cNvPr id="4" name="Content Placeholder 3">
            <a:extLst>
              <a:ext uri="{FF2B5EF4-FFF2-40B4-BE49-F238E27FC236}">
                <a16:creationId xmlns:a16="http://schemas.microsoft.com/office/drawing/2014/main" id="{8137ED63-65C0-094C-AC21-E6BAEA745891}"/>
              </a:ext>
            </a:extLst>
          </p:cNvPr>
          <p:cNvPicPr>
            <a:picLocks noGrp="1" noChangeAspect="1"/>
          </p:cNvPicPr>
          <p:nvPr>
            <p:ph idx="1"/>
          </p:nvPr>
        </p:nvPicPr>
        <p:blipFill>
          <a:blip r:embed="rId2"/>
          <a:stretch>
            <a:fillRect/>
          </a:stretch>
        </p:blipFill>
        <p:spPr>
          <a:xfrm>
            <a:off x="940122" y="2227263"/>
            <a:ext cx="7271693" cy="3632200"/>
          </a:xfrm>
          <a:prstGeom prst="rect">
            <a:avLst/>
          </a:prstGeom>
        </p:spPr>
      </p:pic>
    </p:spTree>
    <p:extLst>
      <p:ext uri="{BB962C8B-B14F-4D97-AF65-F5344CB8AC3E}">
        <p14:creationId xmlns:p14="http://schemas.microsoft.com/office/powerpoint/2010/main" val="264074030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E755B6-B315-FA4F-B78B-39F439A8C358}"/>
              </a:ext>
            </a:extLst>
          </p:cNvPr>
          <p:cNvSpPr>
            <a:spLocks noGrp="1"/>
          </p:cNvSpPr>
          <p:nvPr>
            <p:ph type="title"/>
          </p:nvPr>
        </p:nvSpPr>
        <p:spPr/>
        <p:txBody>
          <a:bodyPr/>
          <a:lstStyle/>
          <a:p>
            <a:r>
              <a:rPr lang="en-US" dirty="0"/>
              <a:t>Correlations: Female literacy</a:t>
            </a:r>
          </a:p>
        </p:txBody>
      </p:sp>
      <p:graphicFrame>
        <p:nvGraphicFramePr>
          <p:cNvPr id="7" name="Content Placeholder 6">
            <a:extLst>
              <a:ext uri="{FF2B5EF4-FFF2-40B4-BE49-F238E27FC236}">
                <a16:creationId xmlns:a16="http://schemas.microsoft.com/office/drawing/2014/main" id="{A68F0BF4-E41A-9A4E-B9A2-8C0E368A81FE}"/>
              </a:ext>
            </a:extLst>
          </p:cNvPr>
          <p:cNvGraphicFramePr>
            <a:graphicFrameLocks noGrp="1"/>
          </p:cNvGraphicFramePr>
          <p:nvPr>
            <p:ph sz="half" idx="1"/>
            <p:extLst>
              <p:ext uri="{D42A27DB-BD31-4B8C-83A1-F6EECF244321}">
                <p14:modId xmlns:p14="http://schemas.microsoft.com/office/powerpoint/2010/main" val="3999930518"/>
              </p:ext>
            </p:extLst>
          </p:nvPr>
        </p:nvGraphicFramePr>
        <p:xfrm>
          <a:off x="581025" y="2227263"/>
          <a:ext cx="3900489" cy="1620520"/>
        </p:xfrm>
        <a:graphic>
          <a:graphicData uri="http://schemas.openxmlformats.org/drawingml/2006/table">
            <a:tbl>
              <a:tblPr firstRow="1" bandRow="1">
                <a:tableStyleId>{5C22544A-7EE6-4342-B048-85BDC9FD1C3A}</a:tableStyleId>
              </a:tblPr>
              <a:tblGrid>
                <a:gridCol w="1300163">
                  <a:extLst>
                    <a:ext uri="{9D8B030D-6E8A-4147-A177-3AD203B41FA5}">
                      <a16:colId xmlns:a16="http://schemas.microsoft.com/office/drawing/2014/main" val="2735564115"/>
                    </a:ext>
                  </a:extLst>
                </a:gridCol>
                <a:gridCol w="1300163">
                  <a:extLst>
                    <a:ext uri="{9D8B030D-6E8A-4147-A177-3AD203B41FA5}">
                      <a16:colId xmlns:a16="http://schemas.microsoft.com/office/drawing/2014/main" val="2990674672"/>
                    </a:ext>
                  </a:extLst>
                </a:gridCol>
                <a:gridCol w="1300163">
                  <a:extLst>
                    <a:ext uri="{9D8B030D-6E8A-4147-A177-3AD203B41FA5}">
                      <a16:colId xmlns:a16="http://schemas.microsoft.com/office/drawing/2014/main" val="3469866459"/>
                    </a:ext>
                  </a:extLst>
                </a:gridCol>
              </a:tblGrid>
              <a:tr h="370840">
                <a:tc>
                  <a:txBody>
                    <a:bodyPr/>
                    <a:lstStyle/>
                    <a:p>
                      <a:endParaRPr lang="en-US" sz="1400" dirty="0"/>
                    </a:p>
                  </a:txBody>
                  <a:tcPr/>
                </a:tc>
                <a:tc>
                  <a:txBody>
                    <a:bodyPr/>
                    <a:lstStyle/>
                    <a:p>
                      <a:r>
                        <a:rPr lang="en-US" sz="1400" dirty="0"/>
                        <a:t>Correlation Coefficient</a:t>
                      </a:r>
                    </a:p>
                  </a:txBody>
                  <a:tcPr/>
                </a:tc>
                <a:tc>
                  <a:txBody>
                    <a:bodyPr/>
                    <a:lstStyle/>
                    <a:p>
                      <a:r>
                        <a:rPr lang="en-US" sz="1400" dirty="0"/>
                        <a:t>P-Value</a:t>
                      </a:r>
                    </a:p>
                  </a:txBody>
                  <a:tcPr/>
                </a:tc>
                <a:extLst>
                  <a:ext uri="{0D108BD9-81ED-4DB2-BD59-A6C34878D82A}">
                    <a16:rowId xmlns:a16="http://schemas.microsoft.com/office/drawing/2014/main" val="702668694"/>
                  </a:ext>
                </a:extLst>
              </a:tr>
              <a:tr h="370840">
                <a:tc>
                  <a:txBody>
                    <a:bodyPr/>
                    <a:lstStyle/>
                    <a:p>
                      <a:r>
                        <a:rPr lang="en-US" sz="1400" dirty="0"/>
                        <a:t>Mortality Rate</a:t>
                      </a:r>
                    </a:p>
                  </a:txBody>
                  <a:tcPr/>
                </a:tc>
                <a:tc>
                  <a:txBody>
                    <a:bodyPr/>
                    <a:lstStyle/>
                    <a:p>
                      <a:r>
                        <a:rPr lang="en-US" sz="1400" dirty="0"/>
                        <a:t>-0.73134</a:t>
                      </a:r>
                    </a:p>
                  </a:txBody>
                  <a:tcPr/>
                </a:tc>
                <a:tc>
                  <a:txBody>
                    <a:bodyPr/>
                    <a:lstStyle/>
                    <a:p>
                      <a:r>
                        <a:rPr lang="en-US" sz="1400" dirty="0"/>
                        <a:t>2.3082513e-24</a:t>
                      </a:r>
                    </a:p>
                  </a:txBody>
                  <a:tcPr/>
                </a:tc>
                <a:extLst>
                  <a:ext uri="{0D108BD9-81ED-4DB2-BD59-A6C34878D82A}">
                    <a16:rowId xmlns:a16="http://schemas.microsoft.com/office/drawing/2014/main" val="1129051049"/>
                  </a:ext>
                </a:extLst>
              </a:tr>
              <a:tr h="370840">
                <a:tc>
                  <a:txBody>
                    <a:bodyPr/>
                    <a:lstStyle/>
                    <a:p>
                      <a:r>
                        <a:rPr lang="en-US" sz="1400" dirty="0"/>
                        <a:t>Female Participation in labor force</a:t>
                      </a:r>
                    </a:p>
                  </a:txBody>
                  <a:tcPr/>
                </a:tc>
                <a:tc>
                  <a:txBody>
                    <a:bodyPr/>
                    <a:lstStyle/>
                    <a:p>
                      <a:r>
                        <a:rPr lang="en-US" sz="1400" dirty="0"/>
                        <a:t>-0.03122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0.7161995</a:t>
                      </a:r>
                    </a:p>
                    <a:p>
                      <a:endParaRPr lang="en-US" sz="1400" dirty="0"/>
                    </a:p>
                  </a:txBody>
                  <a:tcPr/>
                </a:tc>
                <a:extLst>
                  <a:ext uri="{0D108BD9-81ED-4DB2-BD59-A6C34878D82A}">
                    <a16:rowId xmlns:a16="http://schemas.microsoft.com/office/drawing/2014/main" val="964151562"/>
                  </a:ext>
                </a:extLst>
              </a:tr>
            </a:tbl>
          </a:graphicData>
        </a:graphic>
      </p:graphicFrame>
      <p:pic>
        <p:nvPicPr>
          <p:cNvPr id="11" name="Content Placeholder 10">
            <a:extLst>
              <a:ext uri="{FF2B5EF4-FFF2-40B4-BE49-F238E27FC236}">
                <a16:creationId xmlns:a16="http://schemas.microsoft.com/office/drawing/2014/main" id="{72E71F68-955C-B74C-90F6-B2E7CAC0470B}"/>
              </a:ext>
            </a:extLst>
          </p:cNvPr>
          <p:cNvPicPr>
            <a:picLocks noGrp="1" noChangeAspect="1"/>
          </p:cNvPicPr>
          <p:nvPr>
            <p:ph sz="half" idx="2"/>
          </p:nvPr>
        </p:nvPicPr>
        <p:blipFill>
          <a:blip r:embed="rId2"/>
          <a:stretch>
            <a:fillRect/>
          </a:stretch>
        </p:blipFill>
        <p:spPr>
          <a:xfrm>
            <a:off x="4800600" y="2227263"/>
            <a:ext cx="3633787" cy="3633787"/>
          </a:xfrm>
          <a:prstGeom prst="rect">
            <a:avLst/>
          </a:prstGeom>
        </p:spPr>
      </p:pic>
      <p:pic>
        <p:nvPicPr>
          <p:cNvPr id="12" name="Picture 11">
            <a:extLst>
              <a:ext uri="{FF2B5EF4-FFF2-40B4-BE49-F238E27FC236}">
                <a16:creationId xmlns:a16="http://schemas.microsoft.com/office/drawing/2014/main" id="{05FF3349-2B8F-4E40-B49B-5E88545591DA}"/>
              </a:ext>
            </a:extLst>
          </p:cNvPr>
          <p:cNvPicPr>
            <a:picLocks noChangeAspect="1"/>
          </p:cNvPicPr>
          <p:nvPr/>
        </p:nvPicPr>
        <p:blipFill>
          <a:blip r:embed="rId3"/>
          <a:stretch>
            <a:fillRect/>
          </a:stretch>
        </p:blipFill>
        <p:spPr>
          <a:xfrm>
            <a:off x="507690" y="4101659"/>
            <a:ext cx="3973824" cy="2281888"/>
          </a:xfrm>
          <a:prstGeom prst="rect">
            <a:avLst/>
          </a:prstGeom>
        </p:spPr>
      </p:pic>
    </p:spTree>
    <p:extLst>
      <p:ext uri="{BB962C8B-B14F-4D97-AF65-F5344CB8AC3E}">
        <p14:creationId xmlns:p14="http://schemas.microsoft.com/office/powerpoint/2010/main" val="23815746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9A134-18D3-E94E-9ABA-3C8A870CDD75}"/>
              </a:ext>
            </a:extLst>
          </p:cNvPr>
          <p:cNvSpPr>
            <a:spLocks noGrp="1"/>
          </p:cNvSpPr>
          <p:nvPr>
            <p:ph type="title"/>
          </p:nvPr>
        </p:nvSpPr>
        <p:spPr/>
        <p:txBody>
          <a:bodyPr/>
          <a:lstStyle/>
          <a:p>
            <a:r>
              <a:rPr lang="en-US" dirty="0"/>
              <a:t>Research Question</a:t>
            </a:r>
          </a:p>
        </p:txBody>
      </p:sp>
      <p:sp>
        <p:nvSpPr>
          <p:cNvPr id="3" name="Content Placeholder 2">
            <a:extLst>
              <a:ext uri="{FF2B5EF4-FFF2-40B4-BE49-F238E27FC236}">
                <a16:creationId xmlns:a16="http://schemas.microsoft.com/office/drawing/2014/main" id="{6656185C-A12E-1C47-93EB-CD1C062819E4}"/>
              </a:ext>
            </a:extLst>
          </p:cNvPr>
          <p:cNvSpPr>
            <a:spLocks noGrp="1"/>
          </p:cNvSpPr>
          <p:nvPr>
            <p:ph idx="1"/>
          </p:nvPr>
        </p:nvSpPr>
        <p:spPr/>
        <p:txBody>
          <a:bodyPr/>
          <a:lstStyle/>
          <a:p>
            <a:r>
              <a:rPr lang="en-US" dirty="0"/>
              <a:t>Studies indicate that increases in female literacy rate strongly correlate with numerous positive social and developmental outcomes. We wanted to test and visualize this claim across both countries/regions and years.</a:t>
            </a:r>
          </a:p>
          <a:p>
            <a:r>
              <a:rPr lang="en-US" dirty="0"/>
              <a:t>Does the female literacy rate correlate with other developmental indicators?</a:t>
            </a:r>
          </a:p>
          <a:p>
            <a:pPr lvl="1"/>
            <a:r>
              <a:rPr lang="en-US" dirty="0"/>
              <a:t>Mortality rate</a:t>
            </a:r>
          </a:p>
          <a:p>
            <a:pPr lvl="1"/>
            <a:r>
              <a:rPr lang="en-US" dirty="0"/>
              <a:t>Female participation in the labor market</a:t>
            </a:r>
          </a:p>
          <a:p>
            <a:r>
              <a:rPr lang="en-US" dirty="0"/>
              <a:t>We chose to answer these questions using data from the World Bank from the period of 1990 to the present. </a:t>
            </a:r>
          </a:p>
        </p:txBody>
      </p:sp>
    </p:spTree>
    <p:extLst>
      <p:ext uri="{BB962C8B-B14F-4D97-AF65-F5344CB8AC3E}">
        <p14:creationId xmlns:p14="http://schemas.microsoft.com/office/powerpoint/2010/main" val="12085084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E9367-E4D6-8E44-B21C-8EB682D9007D}"/>
              </a:ext>
            </a:extLst>
          </p:cNvPr>
          <p:cNvSpPr>
            <a:spLocks noGrp="1"/>
          </p:cNvSpPr>
          <p:nvPr>
            <p:ph type="title"/>
          </p:nvPr>
        </p:nvSpPr>
        <p:spPr/>
        <p:txBody>
          <a:bodyPr/>
          <a:lstStyle/>
          <a:p>
            <a:r>
              <a:rPr lang="en-US" dirty="0"/>
              <a:t>Data Collection and Cleaning: Challenges</a:t>
            </a:r>
          </a:p>
        </p:txBody>
      </p:sp>
      <p:sp>
        <p:nvSpPr>
          <p:cNvPr id="3" name="Content Placeholder 2">
            <a:extLst>
              <a:ext uri="{FF2B5EF4-FFF2-40B4-BE49-F238E27FC236}">
                <a16:creationId xmlns:a16="http://schemas.microsoft.com/office/drawing/2014/main" id="{4788CBA2-278E-0145-A5E5-D15B2C155B0A}"/>
              </a:ext>
            </a:extLst>
          </p:cNvPr>
          <p:cNvSpPr>
            <a:spLocks noGrp="1"/>
          </p:cNvSpPr>
          <p:nvPr>
            <p:ph idx="1"/>
          </p:nvPr>
        </p:nvSpPr>
        <p:spPr/>
        <p:txBody>
          <a:bodyPr/>
          <a:lstStyle/>
          <a:p>
            <a:r>
              <a:rPr lang="en-US" dirty="0"/>
              <a:t>Though we anticipated a strong correlation between our variables, visualizing that relationship presented numerous challenges.</a:t>
            </a:r>
          </a:p>
          <a:p>
            <a:pPr lvl="1"/>
            <a:r>
              <a:rPr lang="en-US" dirty="0"/>
              <a:t>Large gaps in the data on literacy</a:t>
            </a:r>
          </a:p>
          <a:p>
            <a:pPr lvl="1"/>
            <a:r>
              <a:rPr lang="en-US" dirty="0"/>
              <a:t>Large amounts of country-level data across many years</a:t>
            </a:r>
          </a:p>
          <a:p>
            <a:pPr lvl="1"/>
            <a:r>
              <a:rPr lang="en-US" dirty="0"/>
              <a:t>Literacy rate or labor participation rate among women is not especially revealing unless you know how that compares to the overall literacy and labor participation rate.</a:t>
            </a:r>
          </a:p>
        </p:txBody>
      </p:sp>
    </p:spTree>
    <p:extLst>
      <p:ext uri="{BB962C8B-B14F-4D97-AF65-F5344CB8AC3E}">
        <p14:creationId xmlns:p14="http://schemas.microsoft.com/office/powerpoint/2010/main" val="38178583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274-F25C-084D-BA34-7D802ADA4E71}"/>
              </a:ext>
            </a:extLst>
          </p:cNvPr>
          <p:cNvSpPr>
            <a:spLocks noGrp="1"/>
          </p:cNvSpPr>
          <p:nvPr>
            <p:ph type="title"/>
          </p:nvPr>
        </p:nvSpPr>
        <p:spPr/>
        <p:txBody>
          <a:bodyPr/>
          <a:lstStyle/>
          <a:p>
            <a:r>
              <a:rPr lang="en-US" dirty="0"/>
              <a:t>Example: Sparse Data on literacy</a:t>
            </a:r>
          </a:p>
        </p:txBody>
      </p:sp>
      <p:pic>
        <p:nvPicPr>
          <p:cNvPr id="5" name="Content Placeholder 4">
            <a:extLst>
              <a:ext uri="{FF2B5EF4-FFF2-40B4-BE49-F238E27FC236}">
                <a16:creationId xmlns:a16="http://schemas.microsoft.com/office/drawing/2014/main" id="{3FA7D3C0-50EA-9247-8A7E-C737B89B7F4E}"/>
              </a:ext>
            </a:extLst>
          </p:cNvPr>
          <p:cNvPicPr>
            <a:picLocks noGrp="1" noChangeAspect="1"/>
          </p:cNvPicPr>
          <p:nvPr>
            <p:ph idx="1"/>
          </p:nvPr>
        </p:nvPicPr>
        <p:blipFill>
          <a:blip r:embed="rId2"/>
          <a:stretch>
            <a:fillRect/>
          </a:stretch>
        </p:blipFill>
        <p:spPr>
          <a:xfrm>
            <a:off x="801237" y="1873580"/>
            <a:ext cx="7549661" cy="4906782"/>
          </a:xfrm>
        </p:spPr>
      </p:pic>
    </p:spTree>
    <p:extLst>
      <p:ext uri="{BB962C8B-B14F-4D97-AF65-F5344CB8AC3E}">
        <p14:creationId xmlns:p14="http://schemas.microsoft.com/office/powerpoint/2010/main" val="171211403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E9367-E4D6-8E44-B21C-8EB682D9007D}"/>
              </a:ext>
            </a:extLst>
          </p:cNvPr>
          <p:cNvSpPr>
            <a:spLocks noGrp="1"/>
          </p:cNvSpPr>
          <p:nvPr>
            <p:ph type="title"/>
          </p:nvPr>
        </p:nvSpPr>
        <p:spPr/>
        <p:txBody>
          <a:bodyPr/>
          <a:lstStyle/>
          <a:p>
            <a:r>
              <a:rPr lang="en-US" dirty="0"/>
              <a:t>Data Collection and Cleaning: Solutions</a:t>
            </a:r>
          </a:p>
        </p:txBody>
      </p:sp>
      <p:sp>
        <p:nvSpPr>
          <p:cNvPr id="3" name="Content Placeholder 2">
            <a:extLst>
              <a:ext uri="{FF2B5EF4-FFF2-40B4-BE49-F238E27FC236}">
                <a16:creationId xmlns:a16="http://schemas.microsoft.com/office/drawing/2014/main" id="{4788CBA2-278E-0145-A5E5-D15B2C155B0A}"/>
              </a:ext>
            </a:extLst>
          </p:cNvPr>
          <p:cNvSpPr>
            <a:spLocks noGrp="1"/>
          </p:cNvSpPr>
          <p:nvPr>
            <p:ph idx="1"/>
          </p:nvPr>
        </p:nvSpPr>
        <p:spPr/>
        <p:txBody>
          <a:bodyPr/>
          <a:lstStyle/>
          <a:p>
            <a:r>
              <a:rPr lang="en-US" dirty="0"/>
              <a:t>Rather than plotting both female and male literacy and employment rates, decided to create ratios that showed how likely women are to be literate and employed relative to men.</a:t>
            </a:r>
          </a:p>
          <a:p>
            <a:r>
              <a:rPr lang="en-US" dirty="0"/>
              <a:t>To deal with spotty data, especially in literacy rate, took the mean across all years in the period considered (UNESCO overcomes this same problem by reporting only the most recent year available)</a:t>
            </a:r>
          </a:p>
          <a:p>
            <a:r>
              <a:rPr lang="en-US" dirty="0"/>
              <a:t>To handle the great number of country data and years, we employed two strategies:</a:t>
            </a:r>
          </a:p>
          <a:p>
            <a:pPr lvl="1"/>
            <a:r>
              <a:rPr lang="en-US" dirty="0"/>
              <a:t>Generated maps to show country-level data for individual years</a:t>
            </a:r>
          </a:p>
          <a:p>
            <a:pPr lvl="1"/>
            <a:r>
              <a:rPr lang="en-US" dirty="0"/>
              <a:t>Work with regional-level data for to create line charts that plot change over time</a:t>
            </a:r>
          </a:p>
        </p:txBody>
      </p:sp>
    </p:spTree>
    <p:extLst>
      <p:ext uri="{BB962C8B-B14F-4D97-AF65-F5344CB8AC3E}">
        <p14:creationId xmlns:p14="http://schemas.microsoft.com/office/powerpoint/2010/main" val="16944118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6A0F6-1929-A142-AC9B-8EF3B66065FD}"/>
              </a:ext>
            </a:extLst>
          </p:cNvPr>
          <p:cNvSpPr>
            <a:spLocks noGrp="1"/>
          </p:cNvSpPr>
          <p:nvPr>
            <p:ph type="title"/>
          </p:nvPr>
        </p:nvSpPr>
        <p:spPr/>
        <p:txBody>
          <a:bodyPr/>
          <a:lstStyle/>
          <a:p>
            <a:r>
              <a:rPr lang="en-US" dirty="0"/>
              <a:t>Code Example: Cleaning the Data</a:t>
            </a:r>
          </a:p>
        </p:txBody>
      </p:sp>
      <p:pic>
        <p:nvPicPr>
          <p:cNvPr id="6" name="Content Placeholder 5">
            <a:extLst>
              <a:ext uri="{FF2B5EF4-FFF2-40B4-BE49-F238E27FC236}">
                <a16:creationId xmlns:a16="http://schemas.microsoft.com/office/drawing/2014/main" id="{DC2535B1-591F-DF46-B7C5-8B0D8984DA22}"/>
              </a:ext>
            </a:extLst>
          </p:cNvPr>
          <p:cNvPicPr>
            <a:picLocks noGrp="1" noChangeAspect="1"/>
          </p:cNvPicPr>
          <p:nvPr>
            <p:ph idx="1"/>
          </p:nvPr>
        </p:nvPicPr>
        <p:blipFill>
          <a:blip r:embed="rId2"/>
          <a:stretch>
            <a:fillRect/>
          </a:stretch>
        </p:blipFill>
        <p:spPr>
          <a:xfrm>
            <a:off x="910228" y="1926728"/>
            <a:ext cx="7331679" cy="4931272"/>
          </a:xfrm>
        </p:spPr>
      </p:pic>
    </p:spTree>
    <p:extLst>
      <p:ext uri="{BB962C8B-B14F-4D97-AF65-F5344CB8AC3E}">
        <p14:creationId xmlns:p14="http://schemas.microsoft.com/office/powerpoint/2010/main" val="66918329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81881-6FC3-C54A-A866-1A7780D565B0}"/>
              </a:ext>
            </a:extLst>
          </p:cNvPr>
          <p:cNvSpPr>
            <a:spLocks noGrp="1"/>
          </p:cNvSpPr>
          <p:nvPr>
            <p:ph type="title"/>
          </p:nvPr>
        </p:nvSpPr>
        <p:spPr/>
        <p:txBody>
          <a:bodyPr/>
          <a:lstStyle/>
          <a:p>
            <a:r>
              <a:rPr lang="en-US" dirty="0"/>
              <a:t>Code example: Running Correlations</a:t>
            </a:r>
          </a:p>
        </p:txBody>
      </p:sp>
      <p:pic>
        <p:nvPicPr>
          <p:cNvPr id="5" name="Content Placeholder 4">
            <a:extLst>
              <a:ext uri="{FF2B5EF4-FFF2-40B4-BE49-F238E27FC236}">
                <a16:creationId xmlns:a16="http://schemas.microsoft.com/office/drawing/2014/main" id="{E7D768E5-C891-0F47-AC89-B1945EB49D85}"/>
              </a:ext>
            </a:extLst>
          </p:cNvPr>
          <p:cNvPicPr>
            <a:picLocks noGrp="1" noChangeAspect="1"/>
          </p:cNvPicPr>
          <p:nvPr>
            <p:ph idx="1"/>
          </p:nvPr>
        </p:nvPicPr>
        <p:blipFill>
          <a:blip r:embed="rId2"/>
          <a:stretch>
            <a:fillRect/>
          </a:stretch>
        </p:blipFill>
        <p:spPr>
          <a:xfrm>
            <a:off x="899001" y="1889441"/>
            <a:ext cx="7354133" cy="4865042"/>
          </a:xfrm>
        </p:spPr>
      </p:pic>
    </p:spTree>
    <p:extLst>
      <p:ext uri="{BB962C8B-B14F-4D97-AF65-F5344CB8AC3E}">
        <p14:creationId xmlns:p14="http://schemas.microsoft.com/office/powerpoint/2010/main" val="66557276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BB57-69C1-1B42-8E92-FD17531C051B}"/>
              </a:ext>
            </a:extLst>
          </p:cNvPr>
          <p:cNvSpPr>
            <a:spLocks noGrp="1"/>
          </p:cNvSpPr>
          <p:nvPr>
            <p:ph type="title"/>
          </p:nvPr>
        </p:nvSpPr>
        <p:spPr/>
        <p:txBody>
          <a:bodyPr/>
          <a:lstStyle/>
          <a:p>
            <a:r>
              <a:rPr lang="en-US" dirty="0"/>
              <a:t>labor participation across years</a:t>
            </a:r>
          </a:p>
        </p:txBody>
      </p:sp>
      <p:graphicFrame>
        <p:nvGraphicFramePr>
          <p:cNvPr id="9" name="Content Placeholder 8">
            <a:extLst>
              <a:ext uri="{FF2B5EF4-FFF2-40B4-BE49-F238E27FC236}">
                <a16:creationId xmlns:a16="http://schemas.microsoft.com/office/drawing/2014/main" id="{5B555677-1361-BF4E-9E4D-C9923972734A}"/>
              </a:ext>
            </a:extLst>
          </p:cNvPr>
          <p:cNvGraphicFramePr>
            <a:graphicFrameLocks noGrp="1"/>
          </p:cNvGraphicFramePr>
          <p:nvPr>
            <p:ph idx="1"/>
            <p:extLst>
              <p:ext uri="{D42A27DB-BD31-4B8C-83A1-F6EECF244321}">
                <p14:modId xmlns:p14="http://schemas.microsoft.com/office/powerpoint/2010/main" val="596189470"/>
              </p:ext>
            </p:extLst>
          </p:nvPr>
        </p:nvGraphicFramePr>
        <p:xfrm>
          <a:off x="1300982" y="1977098"/>
          <a:ext cx="6550172" cy="4458210"/>
        </p:xfrm>
        <a:graphic>
          <a:graphicData uri="http://schemas.openxmlformats.org/drawingml/2006/table">
            <a:tbl>
              <a:tblPr/>
              <a:tblGrid>
                <a:gridCol w="894139">
                  <a:extLst>
                    <a:ext uri="{9D8B030D-6E8A-4147-A177-3AD203B41FA5}">
                      <a16:colId xmlns:a16="http://schemas.microsoft.com/office/drawing/2014/main" val="3593233950"/>
                    </a:ext>
                  </a:extLst>
                </a:gridCol>
                <a:gridCol w="1479956">
                  <a:extLst>
                    <a:ext uri="{9D8B030D-6E8A-4147-A177-3AD203B41FA5}">
                      <a16:colId xmlns:a16="http://schemas.microsoft.com/office/drawing/2014/main" val="4003120173"/>
                    </a:ext>
                  </a:extLst>
                </a:gridCol>
                <a:gridCol w="1387459">
                  <a:extLst>
                    <a:ext uri="{9D8B030D-6E8A-4147-A177-3AD203B41FA5}">
                      <a16:colId xmlns:a16="http://schemas.microsoft.com/office/drawing/2014/main" val="1426697153"/>
                    </a:ext>
                  </a:extLst>
                </a:gridCol>
                <a:gridCol w="1000340">
                  <a:extLst>
                    <a:ext uri="{9D8B030D-6E8A-4147-A177-3AD203B41FA5}">
                      <a16:colId xmlns:a16="http://schemas.microsoft.com/office/drawing/2014/main" val="2432150416"/>
                    </a:ext>
                  </a:extLst>
                </a:gridCol>
                <a:gridCol w="894139">
                  <a:extLst>
                    <a:ext uri="{9D8B030D-6E8A-4147-A177-3AD203B41FA5}">
                      <a16:colId xmlns:a16="http://schemas.microsoft.com/office/drawing/2014/main" val="2508886451"/>
                    </a:ext>
                  </a:extLst>
                </a:gridCol>
                <a:gridCol w="894139">
                  <a:extLst>
                    <a:ext uri="{9D8B030D-6E8A-4147-A177-3AD203B41FA5}">
                      <a16:colId xmlns:a16="http://schemas.microsoft.com/office/drawing/2014/main" val="296665314"/>
                    </a:ext>
                  </a:extLst>
                </a:gridCol>
              </a:tblGrid>
              <a:tr h="670704">
                <a:tc>
                  <a:txBody>
                    <a:bodyPr/>
                    <a:lstStyle/>
                    <a:p>
                      <a:pPr algn="r" fontAlgn="b"/>
                      <a:endParaRPr lang="en-US" sz="1000" b="0" i="0" u="none" strike="noStrike">
                        <a:solidFill>
                          <a:srgbClr val="000000"/>
                        </a:solidFill>
                        <a:effectLst/>
                        <a:latin typeface="Calibri" panose="020F0502020204030204" pitchFamily="34" charset="0"/>
                      </a:endParaRP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mean total labor participation</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mean female labor participation</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coeff</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pval</a:t>
                      </a:r>
                    </a:p>
                  </a:txBody>
                  <a:tcPr marL="8036" marR="8036" marT="8036"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036" marR="8036" marT="8036" marB="0" anchor="b">
                    <a:lnL>
                      <a:noFill/>
                    </a:lnL>
                    <a:lnR>
                      <a:noFill/>
                    </a:lnR>
                    <a:lnT>
                      <a:noFill/>
                    </a:lnT>
                    <a:lnB>
                      <a:noFill/>
                    </a:lnB>
                  </a:tcPr>
                </a:tc>
                <a:extLst>
                  <a:ext uri="{0D108BD9-81ED-4DB2-BD59-A6C34878D82A}">
                    <a16:rowId xmlns:a16="http://schemas.microsoft.com/office/drawing/2014/main" val="384200666"/>
                  </a:ext>
                </a:extLst>
              </a:tr>
              <a:tr h="210417">
                <a:tc>
                  <a:txBody>
                    <a:bodyPr/>
                    <a:lstStyle/>
                    <a:p>
                      <a:pPr algn="r" fontAlgn="b"/>
                      <a:r>
                        <a:rPr lang="en-US" sz="1000" b="0" i="0" u="none" strike="noStrike">
                          <a:solidFill>
                            <a:srgbClr val="000000"/>
                          </a:solidFill>
                          <a:effectLst/>
                          <a:latin typeface="Calibri" panose="020F0502020204030204" pitchFamily="34" charset="0"/>
                        </a:rPr>
                        <a:t>2000</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66.81300192</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49.76036518</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0.295389916</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5.68E-05</a:t>
                      </a:r>
                    </a:p>
                  </a:txBody>
                  <a:tcPr marL="8036" marR="8036" marT="8036"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036" marR="8036" marT="8036" marB="0" anchor="b">
                    <a:lnL>
                      <a:noFill/>
                    </a:lnL>
                    <a:lnR>
                      <a:noFill/>
                    </a:lnR>
                    <a:lnT>
                      <a:noFill/>
                    </a:lnT>
                    <a:lnB>
                      <a:noFill/>
                    </a:lnB>
                  </a:tcPr>
                </a:tc>
                <a:extLst>
                  <a:ext uri="{0D108BD9-81ED-4DB2-BD59-A6C34878D82A}">
                    <a16:rowId xmlns:a16="http://schemas.microsoft.com/office/drawing/2014/main" val="1773387181"/>
                  </a:ext>
                </a:extLst>
              </a:tr>
              <a:tr h="210417">
                <a:tc>
                  <a:txBody>
                    <a:bodyPr/>
                    <a:lstStyle/>
                    <a:p>
                      <a:pPr algn="r" fontAlgn="b"/>
                      <a:r>
                        <a:rPr lang="en-US" sz="1000" b="0" i="0" u="none" strike="noStrike">
                          <a:solidFill>
                            <a:srgbClr val="000000"/>
                          </a:solidFill>
                          <a:effectLst/>
                          <a:latin typeface="Calibri" panose="020F0502020204030204" pitchFamily="34" charset="0"/>
                        </a:rPr>
                        <a:t>2001</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66.90564475</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49.99031241</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0.312971032</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1.89E-05</a:t>
                      </a:r>
                    </a:p>
                  </a:txBody>
                  <a:tcPr marL="8036" marR="8036" marT="8036"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036" marR="8036" marT="8036" marB="0" anchor="b">
                    <a:lnL>
                      <a:noFill/>
                    </a:lnL>
                    <a:lnR>
                      <a:noFill/>
                    </a:lnR>
                    <a:lnT>
                      <a:noFill/>
                    </a:lnT>
                    <a:lnB>
                      <a:noFill/>
                    </a:lnB>
                  </a:tcPr>
                </a:tc>
                <a:extLst>
                  <a:ext uri="{0D108BD9-81ED-4DB2-BD59-A6C34878D82A}">
                    <a16:rowId xmlns:a16="http://schemas.microsoft.com/office/drawing/2014/main" val="144936680"/>
                  </a:ext>
                </a:extLst>
              </a:tr>
              <a:tr h="210417">
                <a:tc>
                  <a:txBody>
                    <a:bodyPr/>
                    <a:lstStyle/>
                    <a:p>
                      <a:pPr algn="r" fontAlgn="b"/>
                      <a:r>
                        <a:rPr lang="en-US" sz="1000" b="0" i="0" u="none" strike="noStrike">
                          <a:solidFill>
                            <a:srgbClr val="000000"/>
                          </a:solidFill>
                          <a:effectLst/>
                          <a:latin typeface="Calibri" panose="020F0502020204030204" pitchFamily="34" charset="0"/>
                        </a:rPr>
                        <a:t>2002</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66.94039352</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50.16149972</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0.32073807</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1.14E-05</a:t>
                      </a:r>
                    </a:p>
                  </a:txBody>
                  <a:tcPr marL="8036" marR="8036" marT="8036"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036" marR="8036" marT="8036" marB="0" anchor="b">
                    <a:lnL>
                      <a:noFill/>
                    </a:lnL>
                    <a:lnR>
                      <a:noFill/>
                    </a:lnR>
                    <a:lnT>
                      <a:noFill/>
                    </a:lnT>
                    <a:lnB>
                      <a:noFill/>
                    </a:lnB>
                  </a:tcPr>
                </a:tc>
                <a:extLst>
                  <a:ext uri="{0D108BD9-81ED-4DB2-BD59-A6C34878D82A}">
                    <a16:rowId xmlns:a16="http://schemas.microsoft.com/office/drawing/2014/main" val="1789029749"/>
                  </a:ext>
                </a:extLst>
              </a:tr>
              <a:tr h="210417">
                <a:tc>
                  <a:txBody>
                    <a:bodyPr/>
                    <a:lstStyle/>
                    <a:p>
                      <a:pPr algn="r" fontAlgn="b"/>
                      <a:r>
                        <a:rPr lang="en-US" sz="1000" b="0" i="0" u="none" strike="noStrike">
                          <a:solidFill>
                            <a:srgbClr val="000000"/>
                          </a:solidFill>
                          <a:effectLst/>
                          <a:latin typeface="Calibri" panose="020F0502020204030204" pitchFamily="34" charset="0"/>
                        </a:rPr>
                        <a:t>2003</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67.01873272</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50.33043857</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0.326716894</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7.60E-06</a:t>
                      </a:r>
                    </a:p>
                  </a:txBody>
                  <a:tcPr marL="8036" marR="8036" marT="8036"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036" marR="8036" marT="8036" marB="0" anchor="b">
                    <a:lnL>
                      <a:noFill/>
                    </a:lnL>
                    <a:lnR>
                      <a:noFill/>
                    </a:lnR>
                    <a:lnT>
                      <a:noFill/>
                    </a:lnT>
                    <a:lnB>
                      <a:noFill/>
                    </a:lnB>
                  </a:tcPr>
                </a:tc>
                <a:extLst>
                  <a:ext uri="{0D108BD9-81ED-4DB2-BD59-A6C34878D82A}">
                    <a16:rowId xmlns:a16="http://schemas.microsoft.com/office/drawing/2014/main" val="2051792714"/>
                  </a:ext>
                </a:extLst>
              </a:tr>
              <a:tr h="210417">
                <a:tc>
                  <a:txBody>
                    <a:bodyPr/>
                    <a:lstStyle/>
                    <a:p>
                      <a:pPr algn="r" fontAlgn="b"/>
                      <a:r>
                        <a:rPr lang="en-US" sz="1000" b="0" i="0" u="none" strike="noStrike">
                          <a:solidFill>
                            <a:srgbClr val="000000"/>
                          </a:solidFill>
                          <a:effectLst/>
                          <a:latin typeface="Calibri" panose="020F0502020204030204" pitchFamily="34" charset="0"/>
                        </a:rPr>
                        <a:t>2004</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67.10832025</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50.49004541</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0.332429629</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5.13E-06</a:t>
                      </a:r>
                    </a:p>
                  </a:txBody>
                  <a:tcPr marL="8036" marR="8036" marT="8036"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036" marR="8036" marT="8036" marB="0" anchor="b">
                    <a:lnL>
                      <a:noFill/>
                    </a:lnL>
                    <a:lnR>
                      <a:noFill/>
                    </a:lnR>
                    <a:lnT>
                      <a:noFill/>
                    </a:lnT>
                    <a:lnB>
                      <a:noFill/>
                    </a:lnB>
                  </a:tcPr>
                </a:tc>
                <a:extLst>
                  <a:ext uri="{0D108BD9-81ED-4DB2-BD59-A6C34878D82A}">
                    <a16:rowId xmlns:a16="http://schemas.microsoft.com/office/drawing/2014/main" val="502461074"/>
                  </a:ext>
                </a:extLst>
              </a:tr>
              <a:tr h="210417">
                <a:tc>
                  <a:txBody>
                    <a:bodyPr/>
                    <a:lstStyle/>
                    <a:p>
                      <a:pPr algn="r" fontAlgn="b"/>
                      <a:r>
                        <a:rPr lang="en-US" sz="1000" b="0" i="0" u="none" strike="noStrike">
                          <a:solidFill>
                            <a:srgbClr val="000000"/>
                          </a:solidFill>
                          <a:effectLst/>
                          <a:latin typeface="Calibri" panose="020F0502020204030204" pitchFamily="34" charset="0"/>
                        </a:rPr>
                        <a:t>2005</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67.31056539</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50.79213491</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0.332301829</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5.18E-06</a:t>
                      </a:r>
                    </a:p>
                  </a:txBody>
                  <a:tcPr marL="8036" marR="8036" marT="8036"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8036" marR="8036" marT="8036" marB="0" anchor="b">
                    <a:lnL>
                      <a:noFill/>
                    </a:lnL>
                    <a:lnR>
                      <a:noFill/>
                    </a:lnR>
                    <a:lnT>
                      <a:noFill/>
                    </a:lnT>
                    <a:lnB>
                      <a:noFill/>
                    </a:lnB>
                  </a:tcPr>
                </a:tc>
                <a:extLst>
                  <a:ext uri="{0D108BD9-81ED-4DB2-BD59-A6C34878D82A}">
                    <a16:rowId xmlns:a16="http://schemas.microsoft.com/office/drawing/2014/main" val="1180998036"/>
                  </a:ext>
                </a:extLst>
              </a:tr>
              <a:tr h="210417">
                <a:tc>
                  <a:txBody>
                    <a:bodyPr/>
                    <a:lstStyle/>
                    <a:p>
                      <a:pPr algn="r" fontAlgn="b"/>
                      <a:r>
                        <a:rPr lang="en-US" sz="1000" b="0" i="0" u="none" strike="noStrike">
                          <a:solidFill>
                            <a:srgbClr val="000000"/>
                          </a:solidFill>
                          <a:effectLst/>
                          <a:latin typeface="Calibri" panose="020F0502020204030204" pitchFamily="34" charset="0"/>
                        </a:rPr>
                        <a:t>2006</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67.50939761</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51.08724106</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0.345199661</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2.08E-06</a:t>
                      </a:r>
                    </a:p>
                  </a:txBody>
                  <a:tcPr marL="8036" marR="8036" marT="8036"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036" marR="8036" marT="8036" marB="0" anchor="b">
                    <a:lnL>
                      <a:noFill/>
                    </a:lnL>
                    <a:lnR>
                      <a:noFill/>
                    </a:lnR>
                    <a:lnT>
                      <a:noFill/>
                    </a:lnT>
                    <a:lnB>
                      <a:noFill/>
                    </a:lnB>
                  </a:tcPr>
                </a:tc>
                <a:extLst>
                  <a:ext uri="{0D108BD9-81ED-4DB2-BD59-A6C34878D82A}">
                    <a16:rowId xmlns:a16="http://schemas.microsoft.com/office/drawing/2014/main" val="708170087"/>
                  </a:ext>
                </a:extLst>
              </a:tr>
              <a:tr h="210417">
                <a:tc>
                  <a:txBody>
                    <a:bodyPr/>
                    <a:lstStyle/>
                    <a:p>
                      <a:pPr algn="r" fontAlgn="b"/>
                      <a:r>
                        <a:rPr lang="en-US" sz="1000" b="0" i="0" u="none" strike="noStrike">
                          <a:solidFill>
                            <a:srgbClr val="000000"/>
                          </a:solidFill>
                          <a:effectLst/>
                          <a:latin typeface="Calibri" panose="020F0502020204030204" pitchFamily="34" charset="0"/>
                        </a:rPr>
                        <a:t>2007</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67.65249302</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51.29095653</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0.350308898</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1.43E-06</a:t>
                      </a:r>
                    </a:p>
                  </a:txBody>
                  <a:tcPr marL="8036" marR="8036" marT="8036"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036" marR="8036" marT="8036" marB="0" anchor="b">
                    <a:lnL>
                      <a:noFill/>
                    </a:lnL>
                    <a:lnR>
                      <a:noFill/>
                    </a:lnR>
                    <a:lnT>
                      <a:noFill/>
                    </a:lnT>
                    <a:lnB>
                      <a:noFill/>
                    </a:lnB>
                  </a:tcPr>
                </a:tc>
                <a:extLst>
                  <a:ext uri="{0D108BD9-81ED-4DB2-BD59-A6C34878D82A}">
                    <a16:rowId xmlns:a16="http://schemas.microsoft.com/office/drawing/2014/main" val="1172774151"/>
                  </a:ext>
                </a:extLst>
              </a:tr>
              <a:tr h="210417">
                <a:tc>
                  <a:txBody>
                    <a:bodyPr/>
                    <a:lstStyle/>
                    <a:p>
                      <a:pPr algn="r" fontAlgn="b"/>
                      <a:r>
                        <a:rPr lang="en-US" sz="1000" b="0" i="0" u="none" strike="noStrike">
                          <a:solidFill>
                            <a:srgbClr val="000000"/>
                          </a:solidFill>
                          <a:effectLst/>
                          <a:latin typeface="Calibri" panose="020F0502020204030204" pitchFamily="34" charset="0"/>
                        </a:rPr>
                        <a:t>2008</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67.76138063</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51.45018199</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0.352980854</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1.17E-06</a:t>
                      </a:r>
                    </a:p>
                  </a:txBody>
                  <a:tcPr marL="8036" marR="8036" marT="8036"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036" marR="8036" marT="8036" marB="0" anchor="b">
                    <a:lnL>
                      <a:noFill/>
                    </a:lnL>
                    <a:lnR>
                      <a:noFill/>
                    </a:lnR>
                    <a:lnT>
                      <a:noFill/>
                    </a:lnT>
                    <a:lnB>
                      <a:noFill/>
                    </a:lnB>
                  </a:tcPr>
                </a:tc>
                <a:extLst>
                  <a:ext uri="{0D108BD9-81ED-4DB2-BD59-A6C34878D82A}">
                    <a16:rowId xmlns:a16="http://schemas.microsoft.com/office/drawing/2014/main" val="95339492"/>
                  </a:ext>
                </a:extLst>
              </a:tr>
              <a:tr h="210417">
                <a:tc>
                  <a:txBody>
                    <a:bodyPr/>
                    <a:lstStyle/>
                    <a:p>
                      <a:pPr algn="r" fontAlgn="b"/>
                      <a:r>
                        <a:rPr lang="en-US" sz="1000" b="0" i="0" u="none" strike="noStrike">
                          <a:solidFill>
                            <a:srgbClr val="000000"/>
                          </a:solidFill>
                          <a:effectLst/>
                          <a:latin typeface="Calibri" panose="020F0502020204030204" pitchFamily="34" charset="0"/>
                        </a:rPr>
                        <a:t>2009</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67.77912682</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51.53553047</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0.347671908</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1.74E-06</a:t>
                      </a:r>
                    </a:p>
                  </a:txBody>
                  <a:tcPr marL="8036" marR="8036" marT="8036"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036" marR="8036" marT="8036" marB="0" anchor="b">
                    <a:lnL>
                      <a:noFill/>
                    </a:lnL>
                    <a:lnR>
                      <a:noFill/>
                    </a:lnR>
                    <a:lnT>
                      <a:noFill/>
                    </a:lnT>
                    <a:lnB>
                      <a:noFill/>
                    </a:lnB>
                  </a:tcPr>
                </a:tc>
                <a:extLst>
                  <a:ext uri="{0D108BD9-81ED-4DB2-BD59-A6C34878D82A}">
                    <a16:rowId xmlns:a16="http://schemas.microsoft.com/office/drawing/2014/main" val="48581909"/>
                  </a:ext>
                </a:extLst>
              </a:tr>
              <a:tr h="210417">
                <a:tc>
                  <a:txBody>
                    <a:bodyPr/>
                    <a:lstStyle/>
                    <a:p>
                      <a:pPr algn="r" fontAlgn="b"/>
                      <a:r>
                        <a:rPr lang="en-US" sz="1000" b="0" i="0" u="none" strike="noStrike">
                          <a:solidFill>
                            <a:srgbClr val="000000"/>
                          </a:solidFill>
                          <a:effectLst/>
                          <a:latin typeface="Calibri" panose="020F0502020204030204" pitchFamily="34" charset="0"/>
                        </a:rPr>
                        <a:t>2010</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67.76462411</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51.54366217</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0.346986031</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1.82E-06</a:t>
                      </a:r>
                    </a:p>
                  </a:txBody>
                  <a:tcPr marL="8036" marR="8036" marT="8036"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036" marR="8036" marT="8036" marB="0" anchor="b">
                    <a:lnL>
                      <a:noFill/>
                    </a:lnL>
                    <a:lnR>
                      <a:noFill/>
                    </a:lnR>
                    <a:lnT>
                      <a:noFill/>
                    </a:lnT>
                    <a:lnB>
                      <a:noFill/>
                    </a:lnB>
                  </a:tcPr>
                </a:tc>
                <a:extLst>
                  <a:ext uri="{0D108BD9-81ED-4DB2-BD59-A6C34878D82A}">
                    <a16:rowId xmlns:a16="http://schemas.microsoft.com/office/drawing/2014/main" val="3187834106"/>
                  </a:ext>
                </a:extLst>
              </a:tr>
              <a:tr h="210417">
                <a:tc>
                  <a:txBody>
                    <a:bodyPr/>
                    <a:lstStyle/>
                    <a:p>
                      <a:pPr algn="r" fontAlgn="b"/>
                      <a:r>
                        <a:rPr lang="en-US" sz="1000" b="0" i="0" u="none" strike="noStrike">
                          <a:solidFill>
                            <a:srgbClr val="000000"/>
                          </a:solidFill>
                          <a:effectLst/>
                          <a:latin typeface="Calibri" panose="020F0502020204030204" pitchFamily="34" charset="0"/>
                        </a:rPr>
                        <a:t>2011</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67.85800162</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51.65261986</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0.346170341</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1.94E-06</a:t>
                      </a:r>
                    </a:p>
                  </a:txBody>
                  <a:tcPr marL="8036" marR="8036" marT="8036"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036" marR="8036" marT="8036" marB="0" anchor="b">
                    <a:lnL>
                      <a:noFill/>
                    </a:lnL>
                    <a:lnR>
                      <a:noFill/>
                    </a:lnR>
                    <a:lnT>
                      <a:noFill/>
                    </a:lnT>
                    <a:lnB>
                      <a:noFill/>
                    </a:lnB>
                  </a:tcPr>
                </a:tc>
                <a:extLst>
                  <a:ext uri="{0D108BD9-81ED-4DB2-BD59-A6C34878D82A}">
                    <a16:rowId xmlns:a16="http://schemas.microsoft.com/office/drawing/2014/main" val="3739377491"/>
                  </a:ext>
                </a:extLst>
              </a:tr>
              <a:tr h="210417">
                <a:tc>
                  <a:txBody>
                    <a:bodyPr/>
                    <a:lstStyle/>
                    <a:p>
                      <a:pPr algn="r" fontAlgn="b"/>
                      <a:r>
                        <a:rPr lang="en-US" sz="1000" b="0" i="0" u="none" strike="noStrike">
                          <a:solidFill>
                            <a:srgbClr val="000000"/>
                          </a:solidFill>
                          <a:effectLst/>
                          <a:latin typeface="Calibri" panose="020F0502020204030204" pitchFamily="34" charset="0"/>
                        </a:rPr>
                        <a:t>2012</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68.00781012</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51.86392037</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0.34508543</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2.09E-06</a:t>
                      </a:r>
                    </a:p>
                  </a:txBody>
                  <a:tcPr marL="8036" marR="8036" marT="8036"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036" marR="8036" marT="8036" marB="0" anchor="b">
                    <a:lnL>
                      <a:noFill/>
                    </a:lnL>
                    <a:lnR>
                      <a:noFill/>
                    </a:lnR>
                    <a:lnT>
                      <a:noFill/>
                    </a:lnT>
                    <a:lnB>
                      <a:noFill/>
                    </a:lnB>
                  </a:tcPr>
                </a:tc>
                <a:extLst>
                  <a:ext uri="{0D108BD9-81ED-4DB2-BD59-A6C34878D82A}">
                    <a16:rowId xmlns:a16="http://schemas.microsoft.com/office/drawing/2014/main" val="3278762868"/>
                  </a:ext>
                </a:extLst>
              </a:tr>
              <a:tr h="210417">
                <a:tc>
                  <a:txBody>
                    <a:bodyPr/>
                    <a:lstStyle/>
                    <a:p>
                      <a:pPr algn="r" fontAlgn="b"/>
                      <a:r>
                        <a:rPr lang="en-US" sz="1000" b="0" i="0" u="none" strike="noStrike">
                          <a:solidFill>
                            <a:srgbClr val="000000"/>
                          </a:solidFill>
                          <a:effectLst/>
                          <a:latin typeface="Calibri" panose="020F0502020204030204" pitchFamily="34" charset="0"/>
                        </a:rPr>
                        <a:t>2013</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68.13586115</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51.94382553</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0.346590039</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1.88E-06</a:t>
                      </a:r>
                    </a:p>
                  </a:txBody>
                  <a:tcPr marL="8036" marR="8036" marT="8036"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036" marR="8036" marT="8036" marB="0" anchor="b">
                    <a:lnL>
                      <a:noFill/>
                    </a:lnL>
                    <a:lnR>
                      <a:noFill/>
                    </a:lnR>
                    <a:lnT>
                      <a:noFill/>
                    </a:lnT>
                    <a:lnB>
                      <a:noFill/>
                    </a:lnB>
                  </a:tcPr>
                </a:tc>
                <a:extLst>
                  <a:ext uri="{0D108BD9-81ED-4DB2-BD59-A6C34878D82A}">
                    <a16:rowId xmlns:a16="http://schemas.microsoft.com/office/drawing/2014/main" val="143465325"/>
                  </a:ext>
                </a:extLst>
              </a:tr>
              <a:tr h="210417">
                <a:tc>
                  <a:txBody>
                    <a:bodyPr/>
                    <a:lstStyle/>
                    <a:p>
                      <a:pPr algn="r" fontAlgn="b"/>
                      <a:r>
                        <a:rPr lang="en-US" sz="1000" b="0" i="0" u="none" strike="noStrike">
                          <a:solidFill>
                            <a:srgbClr val="000000"/>
                          </a:solidFill>
                          <a:effectLst/>
                          <a:latin typeface="Calibri" panose="020F0502020204030204" pitchFamily="34" charset="0"/>
                        </a:rPr>
                        <a:t>2014</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68.26518424</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52.03084685</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0.348599484</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1.62E-06</a:t>
                      </a:r>
                    </a:p>
                  </a:txBody>
                  <a:tcPr marL="8036" marR="8036" marT="8036"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036" marR="8036" marT="8036" marB="0" anchor="b">
                    <a:lnL>
                      <a:noFill/>
                    </a:lnL>
                    <a:lnR>
                      <a:noFill/>
                    </a:lnR>
                    <a:lnT>
                      <a:noFill/>
                    </a:lnT>
                    <a:lnB>
                      <a:noFill/>
                    </a:lnB>
                  </a:tcPr>
                </a:tc>
                <a:extLst>
                  <a:ext uri="{0D108BD9-81ED-4DB2-BD59-A6C34878D82A}">
                    <a16:rowId xmlns:a16="http://schemas.microsoft.com/office/drawing/2014/main" val="474342936"/>
                  </a:ext>
                </a:extLst>
              </a:tr>
              <a:tr h="210417">
                <a:tc>
                  <a:txBody>
                    <a:bodyPr/>
                    <a:lstStyle/>
                    <a:p>
                      <a:pPr algn="r" fontAlgn="b"/>
                      <a:r>
                        <a:rPr lang="en-US" sz="1000" b="0" i="0" u="none" strike="noStrike">
                          <a:solidFill>
                            <a:srgbClr val="000000"/>
                          </a:solidFill>
                          <a:effectLst/>
                          <a:latin typeface="Calibri" panose="020F0502020204030204" pitchFamily="34" charset="0"/>
                        </a:rPr>
                        <a:t>2015</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68.43588175</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52.16126173</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0.338510245</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3.35E-06</a:t>
                      </a:r>
                    </a:p>
                  </a:txBody>
                  <a:tcPr marL="8036" marR="8036" marT="8036"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036" marR="8036" marT="8036" marB="0" anchor="b">
                    <a:lnL>
                      <a:noFill/>
                    </a:lnL>
                    <a:lnR>
                      <a:noFill/>
                    </a:lnR>
                    <a:lnT>
                      <a:noFill/>
                    </a:lnT>
                    <a:lnB>
                      <a:noFill/>
                    </a:lnB>
                  </a:tcPr>
                </a:tc>
                <a:extLst>
                  <a:ext uri="{0D108BD9-81ED-4DB2-BD59-A6C34878D82A}">
                    <a16:rowId xmlns:a16="http://schemas.microsoft.com/office/drawing/2014/main" val="2574205165"/>
                  </a:ext>
                </a:extLst>
              </a:tr>
              <a:tr h="210417">
                <a:tc>
                  <a:txBody>
                    <a:bodyPr/>
                    <a:lstStyle/>
                    <a:p>
                      <a:pPr algn="r" fontAlgn="b"/>
                      <a:r>
                        <a:rPr lang="en-US" sz="1000" b="0" i="0" u="none" strike="noStrike">
                          <a:solidFill>
                            <a:srgbClr val="000000"/>
                          </a:solidFill>
                          <a:effectLst/>
                          <a:latin typeface="Calibri" panose="020F0502020204030204" pitchFamily="34" charset="0"/>
                        </a:rPr>
                        <a:t>2016</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68.53389165</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52.20755124</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0.339023488</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3.23E-06</a:t>
                      </a:r>
                    </a:p>
                  </a:txBody>
                  <a:tcPr marL="8036" marR="8036" marT="8036"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036" marR="8036" marT="8036" marB="0" anchor="b">
                    <a:lnL>
                      <a:noFill/>
                    </a:lnL>
                    <a:lnR>
                      <a:noFill/>
                    </a:lnR>
                    <a:lnT>
                      <a:noFill/>
                    </a:lnT>
                    <a:lnB>
                      <a:noFill/>
                    </a:lnB>
                  </a:tcPr>
                </a:tc>
                <a:extLst>
                  <a:ext uri="{0D108BD9-81ED-4DB2-BD59-A6C34878D82A}">
                    <a16:rowId xmlns:a16="http://schemas.microsoft.com/office/drawing/2014/main" val="1880113739"/>
                  </a:ext>
                </a:extLst>
              </a:tr>
              <a:tr h="210417">
                <a:tc>
                  <a:txBody>
                    <a:bodyPr/>
                    <a:lstStyle/>
                    <a:p>
                      <a:pPr algn="r" fontAlgn="b"/>
                      <a:r>
                        <a:rPr lang="en-US" sz="1000" b="0" i="0" u="none" strike="noStrike">
                          <a:solidFill>
                            <a:srgbClr val="000000"/>
                          </a:solidFill>
                          <a:effectLst/>
                          <a:latin typeface="Calibri" panose="020F0502020204030204" pitchFamily="34" charset="0"/>
                        </a:rPr>
                        <a:t>2017</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68.62426607</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52.20812356</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0.340970262</a:t>
                      </a:r>
                    </a:p>
                  </a:txBody>
                  <a:tcPr marL="8036" marR="8036" marT="803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2.82E-06</a:t>
                      </a:r>
                    </a:p>
                  </a:txBody>
                  <a:tcPr marL="8036" marR="8036" marT="8036"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8036" marR="8036" marT="8036" marB="0" anchor="b">
                    <a:lnL>
                      <a:noFill/>
                    </a:lnL>
                    <a:lnR>
                      <a:noFill/>
                    </a:lnR>
                    <a:lnT>
                      <a:noFill/>
                    </a:lnT>
                    <a:lnB>
                      <a:noFill/>
                    </a:lnB>
                  </a:tcPr>
                </a:tc>
                <a:extLst>
                  <a:ext uri="{0D108BD9-81ED-4DB2-BD59-A6C34878D82A}">
                    <a16:rowId xmlns:a16="http://schemas.microsoft.com/office/drawing/2014/main" val="1817379698"/>
                  </a:ext>
                </a:extLst>
              </a:tr>
            </a:tbl>
          </a:graphicData>
        </a:graphic>
      </p:graphicFrame>
    </p:spTree>
    <p:extLst>
      <p:ext uri="{BB962C8B-B14F-4D97-AF65-F5344CB8AC3E}">
        <p14:creationId xmlns:p14="http://schemas.microsoft.com/office/powerpoint/2010/main" val="303370708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0EB5E-B9B4-BA46-B9D7-BBD4B2FEB687}"/>
              </a:ext>
            </a:extLst>
          </p:cNvPr>
          <p:cNvSpPr>
            <a:spLocks noGrp="1"/>
          </p:cNvSpPr>
          <p:nvPr>
            <p:ph type="title"/>
          </p:nvPr>
        </p:nvSpPr>
        <p:spPr/>
        <p:txBody>
          <a:bodyPr>
            <a:normAutofit fontScale="90000"/>
          </a:bodyPr>
          <a:lstStyle/>
          <a:p>
            <a:r>
              <a:rPr lang="en-US" dirty="0"/>
              <a:t>Literacy data: Global Literacy Rate for Women over 15 years of age from 1990-2017</a:t>
            </a:r>
          </a:p>
        </p:txBody>
      </p:sp>
      <p:pic>
        <p:nvPicPr>
          <p:cNvPr id="34" name="Content Placeholder 33">
            <a:extLst>
              <a:ext uri="{FF2B5EF4-FFF2-40B4-BE49-F238E27FC236}">
                <a16:creationId xmlns:a16="http://schemas.microsoft.com/office/drawing/2014/main" id="{D180F60D-8632-B344-B89B-09D09F171B39}"/>
              </a:ext>
            </a:extLst>
          </p:cNvPr>
          <p:cNvPicPr>
            <a:picLocks noGrp="1" noChangeAspect="1"/>
          </p:cNvPicPr>
          <p:nvPr>
            <p:ph idx="1"/>
          </p:nvPr>
        </p:nvPicPr>
        <p:blipFill>
          <a:blip r:embed="rId2"/>
          <a:stretch>
            <a:fillRect/>
          </a:stretch>
        </p:blipFill>
        <p:spPr>
          <a:xfrm>
            <a:off x="581192" y="1881051"/>
            <a:ext cx="7963118" cy="4976949"/>
          </a:xfrm>
        </p:spPr>
      </p:pic>
    </p:spTree>
    <p:extLst>
      <p:ext uri="{BB962C8B-B14F-4D97-AF65-F5344CB8AC3E}">
        <p14:creationId xmlns:p14="http://schemas.microsoft.com/office/powerpoint/2010/main" val="2793910629"/>
      </p:ext>
    </p:extLst>
  </p:cSld>
  <p:clrMapOvr>
    <a:masterClrMapping/>
  </p:clrMapOvr>
  <p:transition spd="slow">
    <p:wipe/>
  </p:transition>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Dividend</Template>
  <TotalTime>2351</TotalTime>
  <Words>510</Words>
  <Application>Microsoft Macintosh PowerPoint</Application>
  <PresentationFormat>On-screen Show (4:3)</PresentationFormat>
  <Paragraphs>142</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Calibri</vt:lpstr>
      <vt:lpstr>Gill Sans MT</vt:lpstr>
      <vt:lpstr>Wingdings 2</vt:lpstr>
      <vt:lpstr>Dividend</vt:lpstr>
      <vt:lpstr>Global Female literacy rate and developmental outcomes</vt:lpstr>
      <vt:lpstr>Research Question</vt:lpstr>
      <vt:lpstr>Data Collection and Cleaning: Challenges</vt:lpstr>
      <vt:lpstr>Example: Sparse Data on literacy</vt:lpstr>
      <vt:lpstr>Data Collection and Cleaning: Solutions</vt:lpstr>
      <vt:lpstr>Code Example: Cleaning the Data</vt:lpstr>
      <vt:lpstr>Code example: Running Correlations</vt:lpstr>
      <vt:lpstr>labor participation across years</vt:lpstr>
      <vt:lpstr>Literacy data: Global Literacy Rate for Women over 15 years of age from 1990-2017</vt:lpstr>
      <vt:lpstr>Literacy data: Ratio of Female to Male Literacy from 1990 to 2017</vt:lpstr>
      <vt:lpstr>Labor: Ratio of female to male participation in the labor market in 5-year increments</vt:lpstr>
      <vt:lpstr>Labor: Ratio of female to male participation in the labor market in 2017</vt:lpstr>
      <vt:lpstr>Mapping data</vt:lpstr>
      <vt:lpstr>Literacy Ratio and mortality rate  By region</vt:lpstr>
      <vt:lpstr>Literacy Ratio and mortality rate  by Country Income Group</vt:lpstr>
      <vt:lpstr>Literacy Ratio and mortality rate for Heavily Indebted Poor Countries (HIPC)</vt:lpstr>
      <vt:lpstr>Line plots</vt:lpstr>
      <vt:lpstr>Line plots</vt:lpstr>
      <vt:lpstr>Correlations: Female literacy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Levy</dc:creator>
  <cp:lastModifiedBy>David Levy</cp:lastModifiedBy>
  <cp:revision>30</cp:revision>
  <dcterms:created xsi:type="dcterms:W3CDTF">2018-10-12T00:59:44Z</dcterms:created>
  <dcterms:modified xsi:type="dcterms:W3CDTF">2018-10-13T16:11:17Z</dcterms:modified>
</cp:coreProperties>
</file>